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  <p:sldMasterId id="2147483648" r:id="rId5"/>
  </p:sldMasterIdLst>
  <p:notesMasterIdLst>
    <p:notesMasterId r:id="rId28"/>
  </p:notesMasterIdLst>
  <p:handoutMasterIdLst>
    <p:handoutMasterId r:id="rId29"/>
  </p:handoutMasterIdLst>
  <p:sldIdLst>
    <p:sldId id="265" r:id="rId6"/>
    <p:sldId id="266" r:id="rId7"/>
    <p:sldId id="270" r:id="rId8"/>
    <p:sldId id="271" r:id="rId9"/>
    <p:sldId id="277" r:id="rId10"/>
    <p:sldId id="276" r:id="rId11"/>
    <p:sldId id="275" r:id="rId12"/>
    <p:sldId id="274" r:id="rId13"/>
    <p:sldId id="273" r:id="rId14"/>
    <p:sldId id="272" r:id="rId15"/>
    <p:sldId id="278" r:id="rId16"/>
    <p:sldId id="280" r:id="rId17"/>
    <p:sldId id="283" r:id="rId18"/>
    <p:sldId id="285" r:id="rId19"/>
    <p:sldId id="290" r:id="rId20"/>
    <p:sldId id="281" r:id="rId21"/>
    <p:sldId id="282" r:id="rId22"/>
    <p:sldId id="268" r:id="rId23"/>
    <p:sldId id="286" r:id="rId24"/>
    <p:sldId id="287" r:id="rId25"/>
    <p:sldId id="288" r:id="rId26"/>
    <p:sldId id="289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5E5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15C66-7C06-4369-B2B6-0D193365C342}" v="27" dt="2023-08-01T15:34:31.338"/>
    <p1510:client id="{25CF84F0-3511-465D-9F55-25CFDD5285F0}" v="1428" dt="2023-07-31T18:57:56.579"/>
    <p1510:client id="{45DA205C-A47F-4EBB-964F-9284F643261F}" v="168" dt="2023-08-01T00:17:11.461"/>
    <p1510:client id="{502E952F-3DA5-E826-F48D-65C4CC4A793D}" v="598" dt="2023-08-01T17:03:31.568"/>
    <p1510:client id="{5FD1DBA0-29C1-90F2-FCCA-D6A0DBB77AFB}" v="241" dt="2023-07-31T22:49:06.627"/>
    <p1510:client id="{829B9F73-010F-4B0E-8070-51FED099F8C2}" v="9" dt="2023-08-01T19:19:11.198"/>
    <p1510:client id="{92FCC010-B707-4362-836F-EDC919382C4B}" v="79" dt="2023-07-31T16:42:18.932"/>
    <p1510:client id="{93D1DF37-7B0E-53B5-09A5-EEF45FF385D8}" v="388" dt="2023-07-31T21:22:46.265"/>
    <p1510:client id="{A3E40E2E-61D0-4068-8EB7-1DBD1A88F319}" v="997" dt="2023-08-01T21:06:25.954"/>
    <p1510:client id="{A5E61A6E-5E30-4380-8501-8013E8D2F8F5}" v="80" dt="2023-08-01T01:35:34.310"/>
    <p1510:client id="{C6D17713-78DF-AEBA-EE04-311E43C2CFB1}" v="5" dt="2023-08-01T21:10:13.402"/>
    <p1510:client id="{C750E793-1345-4178-BA5C-BA88C8025B1E}" v="38" dt="2023-07-31T14:47:51.029"/>
    <p1510:client id="{F0529D2D-F837-4806-91A6-A9000FBA3563}" v="260" dt="2023-08-01T11:41:21.74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ags" Target="tags/tag1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138405-50C0-43EA-8A42-7F76158B82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A9E1F-2789-4A1D-9DC4-75BA93F748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9FC8A-E1BF-4345-8BE7-E2DB5F931B47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52BF1-C7F0-4F8D-BA83-B83543B032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676C7-571C-4EF8-9007-8F975EA88C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77E07-457F-4844-AACB-EF8F68986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32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6B24C-278C-450B-83DF-AEC0D50BAA5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C27D6-CA82-48DC-8690-F7EEB641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7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C27D6-CA82-48DC-8690-F7EEB641FC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86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97d290a7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97d290a7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897d290a7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9353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97d290a7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97d290a7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897d290a7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135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320600dff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320600dff_1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1320600dff_1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320600dff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320600dff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1320600dff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97d290a7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97d290a7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897d290a7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38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97d290a7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97d290a7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897d290a7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79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97d290a7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97d290a7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897d290a7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687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97d290a7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97d290a7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897d290a7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068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97d290a7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97d290a7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897d290a7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4106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97d290a7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97d290a7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897d290a7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91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NU" descr="A sign on the side of a building&#10;&#10;Description generated with very high confidenc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1" r="10894" b="-1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3" name="Straight Connector">
            <a:extLst>
              <a:ext uri="{FF2B5EF4-FFF2-40B4-BE49-F238E27FC236}">
                <a16:creationId xmlns:a16="http://schemas.microsoft.com/office/drawing/2014/main" id="{485DA59D-A5CB-7C63-4E4A-83BC51A04F4C}"/>
              </a:ext>
            </a:extLst>
          </p:cNvPr>
          <p:cNvCxnSpPr/>
          <p:nvPr userDrawn="1"/>
        </p:nvCxnSpPr>
        <p:spPr>
          <a:xfrm>
            <a:off x="448579" y="2294624"/>
            <a:ext cx="474452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18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lank">
  <p:cSld name="Title and 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56813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3557213" y="6356350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3568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l="53211" t="19" r="34566" b="16101"/>
          <a:stretch/>
        </p:blipFill>
        <p:spPr>
          <a:xfrm>
            <a:off x="11192933" y="1593"/>
            <a:ext cx="999067" cy="685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3">
            <a:alphaModFix/>
          </a:blip>
          <a:srcRect l="22363" t="30352" r="19847" b="15943"/>
          <a:stretch/>
        </p:blipFill>
        <p:spPr>
          <a:xfrm>
            <a:off x="11353801" y="5966883"/>
            <a:ext cx="838199" cy="778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56812" y="365125"/>
            <a:ext cx="1141400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557213" y="6356350"/>
            <a:ext cx="82136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3568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l="22363" t="30352" r="19847" b="15943"/>
          <a:stretch/>
        </p:blipFill>
        <p:spPr>
          <a:xfrm>
            <a:off x="11353801" y="5966883"/>
            <a:ext cx="838199" cy="778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56813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356814" y="1825625"/>
            <a:ext cx="476673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3557213" y="6356350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35681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9"/>
          <p:cNvPicPr preferRelativeResize="0"/>
          <p:nvPr/>
        </p:nvPicPr>
        <p:blipFill rotWithShape="1">
          <a:blip r:embed="rId2">
            <a:alphaModFix/>
          </a:blip>
          <a:srcRect l="53211" t="19" r="34566" b="16101"/>
          <a:stretch/>
        </p:blipFill>
        <p:spPr>
          <a:xfrm>
            <a:off x="11192933" y="1593"/>
            <a:ext cx="999067" cy="685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l="22363" t="30352" r="19847" b="15943"/>
          <a:stretch/>
        </p:blipFill>
        <p:spPr>
          <a:xfrm>
            <a:off x="11353801" y="5966883"/>
            <a:ext cx="838199" cy="77893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6088742" y="1825625"/>
            <a:ext cx="476673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5614613" y="2598057"/>
            <a:ext cx="0" cy="2278743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D98C-5FFF-4027-95DE-EA5767BF8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8687" y="2415290"/>
            <a:ext cx="5932712" cy="1208072"/>
          </a:xfrm>
        </p:spPr>
        <p:txBody>
          <a:bodyPr anchor="b">
            <a:normAutofit/>
          </a:bodyPr>
          <a:lstStyle>
            <a:lvl1pPr algn="l">
              <a:defRPr sz="3200">
                <a:latin typeface="Arial Black" panose="020B0A0402010202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A2C1D-4B0D-4E85-A67F-A507FDA79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687" y="3783446"/>
            <a:ext cx="5932712" cy="5318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D56C3-964E-450F-862E-53DA3D7A1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3"/>
          <a:stretch/>
        </p:blipFill>
        <p:spPr>
          <a:xfrm>
            <a:off x="0" y="456883"/>
            <a:ext cx="4786085" cy="59442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AA46F9-E2CE-4381-B5D9-610FCB8469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6088893"/>
            <a:ext cx="1714499" cy="48531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AAB2B9-5AD5-4226-8BBB-F48594659F37}"/>
              </a:ext>
            </a:extLst>
          </p:cNvPr>
          <p:cNvCxnSpPr>
            <a:cxnSpLocks/>
          </p:cNvCxnSpPr>
          <p:nvPr userDrawn="1"/>
        </p:nvCxnSpPr>
        <p:spPr>
          <a:xfrm>
            <a:off x="5355779" y="3694103"/>
            <a:ext cx="368662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1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0DC2C4-8759-4290-860A-9AF0691B9C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9" r="11174" b="16732"/>
          <a:stretch/>
        </p:blipFill>
        <p:spPr>
          <a:xfrm>
            <a:off x="0" y="0"/>
            <a:ext cx="583334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71DF27-E991-410A-9554-B7615E5B3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4625" y="2486031"/>
            <a:ext cx="4676774" cy="1208072"/>
          </a:xfrm>
        </p:spPr>
        <p:txBody>
          <a:bodyPr anchor="b">
            <a:normAutofit/>
          </a:bodyPr>
          <a:lstStyle>
            <a:lvl1pPr algn="l">
              <a:defRPr sz="4000">
                <a:latin typeface="Arial Black" panose="020B0A0402010202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E9252-803A-4B8D-9CB8-2E137815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4625" y="1774042"/>
            <a:ext cx="4676774" cy="53181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1206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A613-C179-4CC0-83C8-DEDFF8FB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13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37044-DAF2-4C39-BDCF-12AA8CB9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13" y="1690688"/>
            <a:ext cx="10515600" cy="44862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161E4-5C6B-4BF0-9CC7-680C281A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7213" y="6356350"/>
            <a:ext cx="7315200" cy="365125"/>
          </a:xfrm>
        </p:spPr>
        <p:txBody>
          <a:bodyPr/>
          <a:lstStyle>
            <a:lvl1pPr algn="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360 Huntington Fund, </a:t>
            </a:r>
            <a:r>
              <a:rPr lang="en-US" err="1"/>
              <a:t>D’Amore</a:t>
            </a:r>
            <a:r>
              <a:rPr lang="en-US"/>
              <a:t>-McKim School of Business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3CF18-45A1-484F-BC80-8C8405B2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6813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B90015-56D5-40EF-89C8-B6822FBCDB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90A6D-B0BD-4287-921A-04F8F174A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1" t="19" r="34567" b="16101"/>
          <a:stretch/>
        </p:blipFill>
        <p:spPr>
          <a:xfrm>
            <a:off x="11192933" y="1593"/>
            <a:ext cx="999067" cy="6856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08357-8E75-4424-8CEE-40C8F503E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3" t="30353" r="19847" b="15943"/>
          <a:stretch/>
        </p:blipFill>
        <p:spPr>
          <a:xfrm>
            <a:off x="11353801" y="5966883"/>
            <a:ext cx="838199" cy="7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A613-C179-4CC0-83C8-DEDFF8FB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13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161E4-5C6B-4BF0-9CC7-680C281A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7213" y="6356350"/>
            <a:ext cx="7315200" cy="365125"/>
          </a:xfrm>
        </p:spPr>
        <p:txBody>
          <a:bodyPr/>
          <a:lstStyle>
            <a:lvl1pPr algn="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360 Huntington Fund, </a:t>
            </a:r>
            <a:r>
              <a:rPr lang="en-US" err="1"/>
              <a:t>D’Amore</a:t>
            </a:r>
            <a:r>
              <a:rPr lang="en-US"/>
              <a:t>-McKim School of Business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3CF18-45A1-484F-BC80-8C8405B2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6813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B90015-56D5-40EF-89C8-B6822FBCDB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90A6D-B0BD-4287-921A-04F8F174A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1" t="19" r="34567" b="16101"/>
          <a:stretch/>
        </p:blipFill>
        <p:spPr>
          <a:xfrm>
            <a:off x="11192933" y="1593"/>
            <a:ext cx="999067" cy="6856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08357-8E75-4424-8CEE-40C8F503E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3" t="30353" r="19847" b="15943"/>
          <a:stretch/>
        </p:blipFill>
        <p:spPr>
          <a:xfrm>
            <a:off x="11353801" y="5966883"/>
            <a:ext cx="838199" cy="7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2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A613-C179-4CC0-83C8-DEDFF8FB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12" y="365125"/>
            <a:ext cx="11414009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161E4-5C6B-4BF0-9CC7-680C281A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7213" y="6356350"/>
            <a:ext cx="8213608" cy="365125"/>
          </a:xfrm>
        </p:spPr>
        <p:txBody>
          <a:bodyPr/>
          <a:lstStyle>
            <a:lvl1pPr algn="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360 Huntington Fund, </a:t>
            </a:r>
            <a:r>
              <a:rPr lang="en-US" err="1"/>
              <a:t>D’Amore</a:t>
            </a:r>
            <a:r>
              <a:rPr lang="en-US"/>
              <a:t>-McKim School of Business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3CF18-45A1-484F-BC80-8C8405B2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6813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B90015-56D5-40EF-89C8-B6822FBCDB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408357-8E75-4424-8CEE-40C8F503E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3" t="30353" r="19847" b="15943"/>
          <a:stretch/>
        </p:blipFill>
        <p:spPr>
          <a:xfrm>
            <a:off x="11353801" y="5966883"/>
            <a:ext cx="838199" cy="7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3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A613-C179-4CC0-83C8-DEDFF8FB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13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37044-DAF2-4C39-BDCF-12AA8CB9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14" y="1825625"/>
            <a:ext cx="476673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161E4-5C6B-4BF0-9CC7-680C281A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7213" y="6356350"/>
            <a:ext cx="7315200" cy="365125"/>
          </a:xfrm>
        </p:spPr>
        <p:txBody>
          <a:bodyPr/>
          <a:lstStyle>
            <a:lvl1pPr algn="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360 Huntington Fund, </a:t>
            </a:r>
            <a:r>
              <a:rPr lang="en-US" err="1"/>
              <a:t>D’Amore</a:t>
            </a:r>
            <a:r>
              <a:rPr lang="en-US"/>
              <a:t>-McKim School of Business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3CF18-45A1-484F-BC80-8C8405B2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6813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B90015-56D5-40EF-89C8-B6822FBCDB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90A6D-B0BD-4287-921A-04F8F174A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1" t="19" r="34567" b="16101"/>
          <a:stretch/>
        </p:blipFill>
        <p:spPr>
          <a:xfrm>
            <a:off x="11192933" y="1593"/>
            <a:ext cx="999067" cy="6856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08357-8E75-4424-8CEE-40C8F503E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3" t="30353" r="19847" b="15943"/>
          <a:stretch/>
        </p:blipFill>
        <p:spPr>
          <a:xfrm>
            <a:off x="11353801" y="5966883"/>
            <a:ext cx="838199" cy="77893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761307-0C04-46A7-9CC0-94D677E7BE5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88742" y="1825625"/>
            <a:ext cx="476673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DDD67F-6EFC-4851-9231-00FB91F8E4CC}"/>
              </a:ext>
            </a:extLst>
          </p:cNvPr>
          <p:cNvCxnSpPr/>
          <p:nvPr userDrawn="1"/>
        </p:nvCxnSpPr>
        <p:spPr>
          <a:xfrm>
            <a:off x="5614613" y="2598057"/>
            <a:ext cx="0" cy="227874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15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l="17999" r="11174" b="16732"/>
          <a:stretch/>
        </p:blipFill>
        <p:spPr>
          <a:xfrm>
            <a:off x="0" y="0"/>
            <a:ext cx="58333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6524625" y="2486031"/>
            <a:ext cx="4676774" cy="120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 Black"/>
              <a:buNone/>
              <a:defRPr sz="40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6524625" y="1774042"/>
            <a:ext cx="4676774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56813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356813" y="1690688"/>
            <a:ext cx="10515600" cy="448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l="53211" t="19" r="34566" b="16101"/>
          <a:stretch/>
        </p:blipFill>
        <p:spPr>
          <a:xfrm>
            <a:off x="11192933" y="1593"/>
            <a:ext cx="999067" cy="685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l="22363" t="30352" r="19847" b="15943"/>
          <a:stretch/>
        </p:blipFill>
        <p:spPr>
          <a:xfrm>
            <a:off x="11353801" y="5966883"/>
            <a:ext cx="838199" cy="7789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056A4-FCF8-5DBC-ACA5-85DC60DCDE2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6F126-9EA4-5629-BA44-53D932BD19C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C9B952D-2B58-E4D8-0AFE-595F27AB41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498361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84" imgH="384" progId="TCLayout.ActiveDocument.1">
                  <p:embed/>
                </p:oleObj>
              </mc:Choice>
              <mc:Fallback>
                <p:oleObj name="think-cell Slide" r:id="rId10" imgW="384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C9B952D-2B58-E4D8-0AFE-595F27AB4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4D4D9-9A21-4EB3-B395-284F27279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A6CA5-AACC-4E5D-9577-EBC84B39D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F8EE5-BD88-4A66-80F2-14908D2CD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1FBAC-6DCC-4965-9170-5EDB4509C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360 Huntington Fund, D’Amore-McKim School of Business</a:t>
            </a:r>
          </a:p>
        </p:txBody>
      </p:sp>
    </p:spTree>
    <p:extLst>
      <p:ext uri="{BB962C8B-B14F-4D97-AF65-F5344CB8AC3E}">
        <p14:creationId xmlns:p14="http://schemas.microsoft.com/office/powerpoint/2010/main" val="334877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8" r:id="rId3"/>
    <p:sldLayoutId id="2147483650" r:id="rId4"/>
    <p:sldLayoutId id="2147483659" r:id="rId5"/>
    <p:sldLayoutId id="2147483661" r:id="rId6"/>
    <p:sldLayoutId id="2147483660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 Black"/>
              <a:buNone/>
              <a:defRPr sz="4400" b="0" i="0" u="none" strike="noStrike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484C7-2818-2D2F-073D-BF789867BBC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631" y="0"/>
            <a:ext cx="914724" cy="51490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ostshift.com/can-utility-companies-make-the-transition-to-energy-platform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targetadvisor.com.br/noticias/duke-energy-vai-comprar-piedmont-natural-gas-por-us-49-bilho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AFA1D6-1552-8D39-BDDA-92D9B78652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78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3AFA1D6-1552-8D39-BDDA-92D9B78652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 txBox="1">
            <a:spLocks/>
          </p:cNvSpPr>
          <p:nvPr/>
        </p:nvSpPr>
        <p:spPr>
          <a:xfrm>
            <a:off x="400887" y="155643"/>
            <a:ext cx="4804856" cy="205253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800"/>
              <a:t>DUKE ENERGY CORPORATION </a:t>
            </a:r>
            <a:endParaRPr lang="en-US" sz="2800">
              <a:solidFill>
                <a:schemeClr val="tx2"/>
              </a:solidFill>
            </a:endParaRPr>
          </a:p>
          <a:p>
            <a:r>
              <a:rPr lang="en-US" sz="2800">
                <a:solidFill>
                  <a:schemeClr val="tx2"/>
                </a:solidFill>
              </a:rPr>
              <a:t>(DUK)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05860" y="2412595"/>
            <a:ext cx="5507263" cy="31516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C00000"/>
                </a:solidFill>
                <a:latin typeface="Arial Black" panose="020B0A0402010202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/>
              </a:rPr>
              <a:t>Sector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/>
              </a:rPr>
              <a:t>: Utilities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/>
              </a:rPr>
              <a:t>Industry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/>
              </a:rPr>
              <a:t>: Electric Utilities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Verdana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/>
              </a:rPr>
              <a:t>Recommendation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/>
              </a:rPr>
              <a:t>: BUY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Verdana"/>
              <a:cs typeface="Arial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05861" y="5758773"/>
            <a:ext cx="7249807" cy="8463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latin typeface="Arial"/>
                <a:cs typeface="Arial"/>
              </a:rPr>
              <a:t>Presented By: </a:t>
            </a:r>
            <a:endParaRPr lang="en-US" sz="2000" b="1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latin typeface="Arial"/>
                <a:cs typeface="Arial"/>
              </a:rPr>
              <a:t>Noam Avraham, Krishna Patel, Stephanie Liu</a:t>
            </a:r>
          </a:p>
        </p:txBody>
      </p:sp>
    </p:spTree>
    <p:extLst>
      <p:ext uri="{BB962C8B-B14F-4D97-AF65-F5344CB8AC3E}">
        <p14:creationId xmlns:p14="http://schemas.microsoft.com/office/powerpoint/2010/main" val="3058067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897d290a75_0_22"/>
          <p:cNvSpPr txBox="1">
            <a:spLocks noGrp="1"/>
          </p:cNvSpPr>
          <p:nvPr>
            <p:ph type="title"/>
          </p:nvPr>
        </p:nvSpPr>
        <p:spPr>
          <a:xfrm>
            <a:off x="2638381" y="35512"/>
            <a:ext cx="5395917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en-US" sz="2400"/>
              <a:t>COMPETITOR ANALYSIS</a:t>
            </a:r>
          </a:p>
        </p:txBody>
      </p:sp>
      <p:sp>
        <p:nvSpPr>
          <p:cNvPr id="124" name="Google Shape;124;g1897d290a75_0_22"/>
          <p:cNvSpPr txBox="1">
            <a:spLocks noGrp="1"/>
          </p:cNvSpPr>
          <p:nvPr>
            <p:ph type="sldNum" idx="4294967295"/>
          </p:nvPr>
        </p:nvSpPr>
        <p:spPr>
          <a:xfrm>
            <a:off x="356813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latin typeface="+mj-lt"/>
                <a:cs typeface="Arial"/>
              </a:rPr>
              <a:t>10</a:t>
            </a:r>
            <a:endParaRPr>
              <a:latin typeface="+mj-lt"/>
            </a:endParaRPr>
          </a:p>
        </p:txBody>
      </p:sp>
      <p:sp>
        <p:nvSpPr>
          <p:cNvPr id="4" name="Google Shape;123;g1897d290a75_0_22">
            <a:extLst>
              <a:ext uri="{FF2B5EF4-FFF2-40B4-BE49-F238E27FC236}">
                <a16:creationId xmlns:a16="http://schemas.microsoft.com/office/drawing/2014/main" id="{3DC6613A-DE74-7715-B759-4780756B2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6825" y="523587"/>
            <a:ext cx="6314839" cy="28801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 b="1">
                <a:solidFill>
                  <a:srgbClr val="C00000"/>
                </a:solidFill>
                <a:latin typeface="+mj-lt"/>
              </a:rPr>
              <a:t>1. </a:t>
            </a:r>
            <a:r>
              <a:rPr lang="en-US" sz="1400" b="1">
                <a:latin typeface="+mj-lt"/>
              </a:rPr>
              <a:t>The Southern Company (SO) (Market Cap: $78.89B)</a:t>
            </a:r>
          </a:p>
          <a:p>
            <a:pPr marL="819150" lvl="1" indent="-285750" algn="just">
              <a:lnSpc>
                <a:spcPct val="100000"/>
              </a:lnSpc>
              <a:spcBef>
                <a:spcPts val="0"/>
              </a:spcBef>
              <a:buSzPts val="2400"/>
              <a:buFontTx/>
              <a:buChar char="-"/>
            </a:pPr>
            <a:r>
              <a:rPr lang="en-US" sz="1200">
                <a:latin typeface="+mj-lt"/>
              </a:rPr>
              <a:t>Revenue: $29.27B (23.68% increase from 2021)</a:t>
            </a:r>
          </a:p>
          <a:p>
            <a:pPr marL="819150" lvl="1" indent="-285750" algn="just">
              <a:lnSpc>
                <a:spcPct val="100000"/>
              </a:lnSpc>
              <a:spcBef>
                <a:spcPts val="0"/>
              </a:spcBef>
              <a:buSzPts val="2400"/>
              <a:buFontTx/>
              <a:buChar char="-"/>
            </a:pPr>
            <a:r>
              <a:rPr lang="en-US" sz="1200">
                <a:latin typeface="+mj-lt"/>
              </a:rPr>
              <a:t>Business Segments: Gas Distribution Operations, Gas Pipeline Investments, Gas Marketing Services</a:t>
            </a: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200">
              <a:latin typeface="+mj-lt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 b="1">
                <a:solidFill>
                  <a:srgbClr val="C00000"/>
                </a:solidFill>
                <a:latin typeface="+mj-lt"/>
              </a:rPr>
              <a:t>2. </a:t>
            </a:r>
            <a:r>
              <a:rPr lang="en-US" sz="1400" b="1">
                <a:latin typeface="+mj-lt"/>
              </a:rPr>
              <a:t>NextEra Energy (NEE) (Market Cap: $147.27B)</a:t>
            </a:r>
          </a:p>
          <a:p>
            <a:pPr marL="819150" lvl="1" indent="-285750" algn="just">
              <a:lnSpc>
                <a:spcPct val="100000"/>
              </a:lnSpc>
              <a:spcBef>
                <a:spcPts val="0"/>
              </a:spcBef>
              <a:buSzPts val="2400"/>
              <a:buFontTx/>
              <a:buChar char="-"/>
            </a:pPr>
            <a:r>
              <a:rPr lang="en-US" sz="1200">
                <a:latin typeface="+mj-lt"/>
              </a:rPr>
              <a:t>Revenue: $20.97B (22.77% increase from 2021)</a:t>
            </a:r>
          </a:p>
          <a:p>
            <a:pPr marL="819150" lvl="1" indent="-285750" algn="just">
              <a:lnSpc>
                <a:spcPct val="100000"/>
              </a:lnSpc>
              <a:spcBef>
                <a:spcPts val="0"/>
              </a:spcBef>
              <a:buSzPts val="2400"/>
              <a:buFontTx/>
              <a:buChar char="-"/>
            </a:pPr>
            <a:r>
              <a:rPr lang="en-US" sz="1200">
                <a:latin typeface="+mj-lt"/>
              </a:rPr>
              <a:t>Business Segments: Operates through subsidiaries – Generates, transmits, distributes, sells electric power in North America (retail, wholesale)</a:t>
            </a:r>
          </a:p>
          <a:p>
            <a:pPr marL="533400" lvl="1" indent="0" algn="just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endParaRPr sz="1400">
              <a:latin typeface="+mj-lt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 b="1">
                <a:solidFill>
                  <a:srgbClr val="C00000"/>
                </a:solidFill>
                <a:latin typeface="+mj-lt"/>
              </a:rPr>
              <a:t>3. </a:t>
            </a:r>
            <a:r>
              <a:rPr lang="en-US" sz="1400" b="1">
                <a:latin typeface="+mj-lt"/>
              </a:rPr>
              <a:t>American Electric Power Company (AEP) (Market Cap:  $44.006B)</a:t>
            </a:r>
          </a:p>
          <a:p>
            <a:pPr marL="819150" lvl="1" indent="-285750" algn="just">
              <a:lnSpc>
                <a:spcPct val="100000"/>
              </a:lnSpc>
              <a:spcBef>
                <a:spcPts val="0"/>
              </a:spcBef>
              <a:buSzPts val="2400"/>
              <a:buFontTx/>
              <a:buChar char="-"/>
            </a:pPr>
            <a:r>
              <a:rPr lang="en-US" sz="1200">
                <a:latin typeface="+mj-lt"/>
              </a:rPr>
              <a:t>Revenue: $19.64B (16.96% increase from 2021)</a:t>
            </a:r>
          </a:p>
          <a:p>
            <a:pPr marL="819150" lvl="1" indent="-285750" algn="just">
              <a:lnSpc>
                <a:spcPct val="100000"/>
              </a:lnSpc>
              <a:spcBef>
                <a:spcPts val="0"/>
              </a:spcBef>
              <a:buSzPts val="2400"/>
              <a:buFontTx/>
              <a:buChar char="-"/>
            </a:pPr>
            <a:r>
              <a:rPr lang="en-US" sz="1200">
                <a:latin typeface="+mj-lt"/>
              </a:rPr>
              <a:t>Business Segments: Vertically Integrated Utilities, Transmission &amp; Distribution Utilities, AEP Transmission Holdco, Generations &amp; Marketing</a:t>
            </a:r>
            <a:endParaRPr sz="1200">
              <a:latin typeface="+mj-lt"/>
            </a:endParaRPr>
          </a:p>
        </p:txBody>
      </p:sp>
      <p:sp>
        <p:nvSpPr>
          <p:cNvPr id="12" name="Google Shape;123;g1897d290a75_0_22">
            <a:extLst>
              <a:ext uri="{FF2B5EF4-FFF2-40B4-BE49-F238E27FC236}">
                <a16:creationId xmlns:a16="http://schemas.microsoft.com/office/drawing/2014/main" id="{6891070D-1A28-51C7-E6DA-8D704AAE2F64}"/>
              </a:ext>
            </a:extLst>
          </p:cNvPr>
          <p:cNvSpPr txBox="1">
            <a:spLocks/>
          </p:cNvSpPr>
          <p:nvPr/>
        </p:nvSpPr>
        <p:spPr>
          <a:xfrm>
            <a:off x="9259705" y="146190"/>
            <a:ext cx="1822575" cy="25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000" b="1">
                <a:solidFill>
                  <a:srgbClr val="C00000"/>
                </a:solidFill>
              </a:rPr>
              <a:t>Industry: Electric Utilities</a:t>
            </a:r>
          </a:p>
        </p:txBody>
      </p:sp>
      <p:sp>
        <p:nvSpPr>
          <p:cNvPr id="13" name="New shape">
            <a:extLst>
              <a:ext uri="{FF2B5EF4-FFF2-40B4-BE49-F238E27FC236}">
                <a16:creationId xmlns:a16="http://schemas.microsoft.com/office/drawing/2014/main" id="{01F20753-9AED-07C9-018F-F522329EB1B7}"/>
              </a:ext>
            </a:extLst>
          </p:cNvPr>
          <p:cNvSpPr/>
          <p:nvPr/>
        </p:nvSpPr>
        <p:spPr>
          <a:xfrm>
            <a:off x="586800" y="6564086"/>
            <a:ext cx="9576000" cy="187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t">
            <a:normAutofit/>
          </a:bodyPr>
          <a:lstStyle/>
          <a:p>
            <a:r>
              <a:rPr sz="600" b="1" i="1">
                <a:solidFill>
                  <a:srgbClr val="0F2741"/>
                </a:solidFill>
                <a:latin typeface="+mj-lt"/>
              </a:rPr>
              <a:t>Source(s): </a:t>
            </a:r>
            <a:r>
              <a:rPr lang="en-US" sz="600" i="1">
                <a:solidFill>
                  <a:srgbClr val="0F2741"/>
                </a:solidFill>
                <a:latin typeface="+mj-lt"/>
              </a:rPr>
              <a:t>S&amp;P Net Advantage, Statista, U.S. Energy Information Administration</a:t>
            </a:r>
            <a:endParaRPr sz="600" b="0" i="1">
              <a:solidFill>
                <a:srgbClr val="0F2741"/>
              </a:solidFill>
              <a:latin typeface="+mj-lt"/>
            </a:endParaRPr>
          </a:p>
        </p:txBody>
      </p:sp>
      <p:pic>
        <p:nvPicPr>
          <p:cNvPr id="3" name="Picture 2" descr="A graph of blue bars&#10;&#10;Description automatically generated">
            <a:extLst>
              <a:ext uri="{FF2B5EF4-FFF2-40B4-BE49-F238E27FC236}">
                <a16:creationId xmlns:a16="http://schemas.microsoft.com/office/drawing/2014/main" id="{1C0D5217-7C9A-9EC9-4895-2719D9290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300" y="3452570"/>
            <a:ext cx="5409441" cy="2723045"/>
          </a:xfrm>
          <a:prstGeom prst="rect">
            <a:avLst/>
          </a:prstGeom>
        </p:spPr>
      </p:pic>
      <p:pic>
        <p:nvPicPr>
          <p:cNvPr id="16" name="Picture 15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47B9886D-C6E4-3244-B118-8225E2751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62" y="3501235"/>
            <a:ext cx="5135776" cy="2601626"/>
          </a:xfrm>
          <a:prstGeom prst="rect">
            <a:avLst/>
          </a:prstGeom>
        </p:spPr>
      </p:pic>
      <p:pic>
        <p:nvPicPr>
          <p:cNvPr id="17" name="Picture 16" descr="A graph of energy generation&#10;&#10;Description automatically generated">
            <a:extLst>
              <a:ext uri="{FF2B5EF4-FFF2-40B4-BE49-F238E27FC236}">
                <a16:creationId xmlns:a16="http://schemas.microsoft.com/office/drawing/2014/main" id="{4C4E9208-027A-45ED-96F5-39F82DB161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253"/>
          <a:stretch/>
        </p:blipFill>
        <p:spPr>
          <a:xfrm>
            <a:off x="6716486" y="550937"/>
            <a:ext cx="4479704" cy="27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1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97d290a75_0_22"/>
          <p:cNvSpPr txBox="1">
            <a:spLocks noGrp="1"/>
          </p:cNvSpPr>
          <p:nvPr>
            <p:ph type="sldNum" idx="4294967295"/>
          </p:nvPr>
        </p:nvSpPr>
        <p:spPr>
          <a:xfrm>
            <a:off x="356813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latin typeface="+mj-lt"/>
                <a:cs typeface="Arial"/>
              </a:rPr>
              <a:t>10</a:t>
            </a:r>
            <a:endParaRPr>
              <a:latin typeface="+mj-lt"/>
            </a:endParaRPr>
          </a:p>
        </p:txBody>
      </p:sp>
      <p:sp>
        <p:nvSpPr>
          <p:cNvPr id="4" name="Google Shape;123;g1897d290a75_0_22">
            <a:extLst>
              <a:ext uri="{FF2B5EF4-FFF2-40B4-BE49-F238E27FC236}">
                <a16:creationId xmlns:a16="http://schemas.microsoft.com/office/drawing/2014/main" id="{3DC6613A-DE74-7715-B759-4780756B2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13505" y="1144446"/>
            <a:ext cx="4569509" cy="5223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C00000"/>
                </a:solidFill>
                <a:latin typeface="Baskerville Old Face"/>
              </a:rPr>
              <a:t>1. </a:t>
            </a:r>
            <a:r>
              <a:rPr lang="en-US">
                <a:solidFill>
                  <a:srgbClr val="C00000"/>
                </a:solidFill>
                <a:latin typeface="Baskerville Old Face"/>
                <a:cs typeface="Calibri"/>
              </a:rPr>
              <a:t>Inflation reduction act (IRA) </a:t>
            </a:r>
            <a:endParaRPr lang="en-US">
              <a:solidFill>
                <a:srgbClr val="C00000"/>
              </a:solidFill>
              <a:latin typeface="Baskerville Old Face"/>
            </a:endParaRPr>
          </a:p>
          <a:p>
            <a:pPr marL="7620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C00000"/>
                </a:solidFill>
                <a:latin typeface="Baskerville Old Face"/>
                <a:cs typeface="Calibri"/>
              </a:rPr>
              <a:t>The bill allocates 369$ billion towards us energy security and climate change initiatives</a:t>
            </a:r>
            <a:endParaRPr lang="en-US">
              <a:solidFill>
                <a:srgbClr val="C00000"/>
              </a:solidFill>
              <a:latin typeface="Baskerville Old Face"/>
            </a:endParaRPr>
          </a:p>
          <a:p>
            <a:pPr marL="76200" indent="0" algn="just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endParaRPr lang="en-US">
              <a:solidFill>
                <a:srgbClr val="C00000"/>
              </a:solidFill>
              <a:latin typeface="Baskerville Old Face"/>
              <a:cs typeface="Calibri"/>
            </a:endParaRPr>
          </a:p>
          <a:p>
            <a:pPr marL="53340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400">
              <a:solidFill>
                <a:srgbClr val="C00000"/>
              </a:solidFill>
              <a:latin typeface="Baskerville Old Face"/>
            </a:endParaRPr>
          </a:p>
          <a:p>
            <a:pPr marL="7620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C00000"/>
                </a:solidFill>
                <a:latin typeface="Baskerville Old Face"/>
              </a:rPr>
              <a:t>Duke</a:t>
            </a:r>
          </a:p>
          <a:p>
            <a:pPr marL="361950" indent="-285750" algn="just">
              <a:lnSpc>
                <a:spcPct val="100000"/>
              </a:lnSpc>
              <a:spcBef>
                <a:spcPts val="0"/>
              </a:spcBef>
              <a:buFont typeface="Calibri"/>
              <a:buChar char="-"/>
            </a:pPr>
            <a:r>
              <a:rPr lang="en-US" b="1">
                <a:solidFill>
                  <a:srgbClr val="C00000"/>
                </a:solidFill>
                <a:latin typeface="Baskerville Old Face"/>
              </a:rPr>
              <a:t>Executing an aggressive clean energy transition </a:t>
            </a:r>
          </a:p>
          <a:p>
            <a:pPr marL="361950" indent="-285750" algn="just">
              <a:lnSpc>
                <a:spcPct val="100000"/>
              </a:lnSpc>
              <a:spcBef>
                <a:spcPts val="0"/>
              </a:spcBef>
              <a:buFont typeface="Calibri"/>
              <a:buChar char="-"/>
            </a:pPr>
            <a:r>
              <a:rPr lang="en-US" b="1">
                <a:solidFill>
                  <a:srgbClr val="C00000"/>
                </a:solidFill>
                <a:latin typeface="Baskerville Old Face"/>
              </a:rPr>
              <a:t>Investing in electric grid enhancements and energy storage</a:t>
            </a:r>
          </a:p>
          <a:p>
            <a:pPr marL="361950" indent="-285750" algn="just">
              <a:lnSpc>
                <a:spcPct val="100000"/>
              </a:lnSpc>
              <a:spcBef>
                <a:spcPts val="0"/>
              </a:spcBef>
              <a:buFont typeface="Calibri"/>
              <a:buChar char="-"/>
            </a:pPr>
            <a:endParaRPr lang="en-US" sz="1400" b="1">
              <a:solidFill>
                <a:srgbClr val="C00000"/>
              </a:solidFill>
              <a:latin typeface="+mj-lt"/>
            </a:endParaRPr>
          </a:p>
          <a:p>
            <a:pPr marL="7620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" name="Google Shape;123;g1897d290a75_0_22">
            <a:extLst>
              <a:ext uri="{FF2B5EF4-FFF2-40B4-BE49-F238E27FC236}">
                <a16:creationId xmlns:a16="http://schemas.microsoft.com/office/drawing/2014/main" id="{6891070D-1A28-51C7-E6DA-8D704AAE2F64}"/>
              </a:ext>
            </a:extLst>
          </p:cNvPr>
          <p:cNvSpPr txBox="1">
            <a:spLocks/>
          </p:cNvSpPr>
          <p:nvPr/>
        </p:nvSpPr>
        <p:spPr>
          <a:xfrm>
            <a:off x="9553619" y="113533"/>
            <a:ext cx="1822575" cy="25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000">
                <a:solidFill>
                  <a:srgbClr val="C00000"/>
                </a:solidFill>
              </a:rPr>
              <a:t>Industry: Electric Utilities</a:t>
            </a:r>
          </a:p>
        </p:txBody>
      </p:sp>
      <p:pic>
        <p:nvPicPr>
          <p:cNvPr id="2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6CF058-C529-6BBB-BA6E-024E43F38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91" t="17641" r="31941" b="9932"/>
          <a:stretch/>
        </p:blipFill>
        <p:spPr>
          <a:xfrm>
            <a:off x="898446" y="1200976"/>
            <a:ext cx="5098134" cy="5356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8D72E-CDBE-BD38-D121-39354AC83F79}"/>
              </a:ext>
            </a:extLst>
          </p:cNvPr>
          <p:cNvSpPr txBox="1"/>
          <p:nvPr/>
        </p:nvSpPr>
        <p:spPr>
          <a:xfrm>
            <a:off x="3232324" y="246034"/>
            <a:ext cx="4584110" cy="7694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solidFill>
                  <a:srgbClr val="385775"/>
                </a:solidFill>
                <a:latin typeface="Baskerville Old Face"/>
                <a:cs typeface="Arial"/>
              </a:rPr>
              <a:t>Industry Factors</a:t>
            </a:r>
          </a:p>
        </p:txBody>
      </p:sp>
    </p:spTree>
    <p:extLst>
      <p:ext uri="{BB962C8B-B14F-4D97-AF65-F5344CB8AC3E}">
        <p14:creationId xmlns:p14="http://schemas.microsoft.com/office/powerpoint/2010/main" val="229192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97d290a75_0_22"/>
          <p:cNvSpPr txBox="1">
            <a:spLocks noGrp="1"/>
          </p:cNvSpPr>
          <p:nvPr>
            <p:ph type="sldNum" idx="4294967295"/>
          </p:nvPr>
        </p:nvSpPr>
        <p:spPr>
          <a:xfrm>
            <a:off x="356813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latin typeface="+mj-lt"/>
                <a:cs typeface="Arial"/>
              </a:rPr>
              <a:t>10</a:t>
            </a:r>
            <a:endParaRPr>
              <a:latin typeface="+mj-lt"/>
            </a:endParaRPr>
          </a:p>
        </p:txBody>
      </p:sp>
      <p:sp>
        <p:nvSpPr>
          <p:cNvPr id="12" name="Google Shape;123;g1897d290a75_0_22">
            <a:extLst>
              <a:ext uri="{FF2B5EF4-FFF2-40B4-BE49-F238E27FC236}">
                <a16:creationId xmlns:a16="http://schemas.microsoft.com/office/drawing/2014/main" id="{6891070D-1A28-51C7-E6DA-8D704AAE2F64}"/>
              </a:ext>
            </a:extLst>
          </p:cNvPr>
          <p:cNvSpPr txBox="1">
            <a:spLocks/>
          </p:cNvSpPr>
          <p:nvPr/>
        </p:nvSpPr>
        <p:spPr>
          <a:xfrm>
            <a:off x="9553619" y="113533"/>
            <a:ext cx="1822575" cy="25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000">
                <a:solidFill>
                  <a:srgbClr val="C00000"/>
                </a:solidFill>
              </a:rPr>
              <a:t>Industry: Electric Utilities</a:t>
            </a:r>
          </a:p>
        </p:txBody>
      </p:sp>
      <p:pic>
        <p:nvPicPr>
          <p:cNvPr id="8" name="Picture 8" descr="A power lines and power lines at sunset&#10;&#10;Description automatically generated">
            <a:extLst>
              <a:ext uri="{FF2B5EF4-FFF2-40B4-BE49-F238E27FC236}">
                <a16:creationId xmlns:a16="http://schemas.microsoft.com/office/drawing/2014/main" id="{F9828239-CB7C-25AE-6CFD-8C5B8F84B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81" r="2881"/>
          <a:stretch/>
        </p:blipFill>
        <p:spPr>
          <a:xfrm>
            <a:off x="-2059" y="2511"/>
            <a:ext cx="5552601" cy="68502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6EF7A6-15C8-9EA6-E1C1-9938A20882AA}"/>
              </a:ext>
            </a:extLst>
          </p:cNvPr>
          <p:cNvSpPr/>
          <p:nvPr/>
        </p:nvSpPr>
        <p:spPr>
          <a:xfrm>
            <a:off x="5826648" y="1091225"/>
            <a:ext cx="5212374" cy="52695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09B0E-B939-4296-F903-73BBB5F2A9B3}"/>
              </a:ext>
            </a:extLst>
          </p:cNvPr>
          <p:cNvSpPr txBox="1"/>
          <p:nvPr/>
        </p:nvSpPr>
        <p:spPr>
          <a:xfrm>
            <a:off x="6940498" y="239604"/>
            <a:ext cx="33919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rgbClr val="385775"/>
                </a:solidFill>
                <a:latin typeface="Baskerville Old Face"/>
                <a:cs typeface="Arial"/>
              </a:rPr>
              <a:t>CATALYST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17B59-2358-843F-3CCF-C58606A0BE30}"/>
              </a:ext>
            </a:extLst>
          </p:cNvPr>
          <p:cNvSpPr txBox="1"/>
          <p:nvPr/>
        </p:nvSpPr>
        <p:spPr>
          <a:xfrm>
            <a:off x="-1588" y="6861175"/>
            <a:ext cx="12195176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F77A0-9729-4154-F0F9-9E7E630D5CEC}"/>
              </a:ext>
            </a:extLst>
          </p:cNvPr>
          <p:cNvSpPr txBox="1"/>
          <p:nvPr/>
        </p:nvSpPr>
        <p:spPr>
          <a:xfrm>
            <a:off x="6380971" y="1590967"/>
            <a:ext cx="4504542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00000"/>
                </a:solidFill>
                <a:ea typeface="+mn-lt"/>
                <a:cs typeface="+mn-lt"/>
              </a:rPr>
              <a:t> North Carolina Carbon Plan 70% carbon reduction by 2030 </a:t>
            </a:r>
            <a:endParaRPr lang="en-US" sz="2400">
              <a:solidFill>
                <a:srgbClr val="C00000"/>
              </a:solidFill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solidFill>
                <a:srgbClr val="C00000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00000"/>
                </a:solidFill>
                <a:cs typeface="Arial"/>
              </a:rPr>
              <a:t>Plans to add regulated renewables at a record rate. 30,000 megawatts by 2035.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C00000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00000"/>
                </a:solidFill>
                <a:cs typeface="Arial"/>
              </a:rPr>
              <a:t>Modernizing the grid – In Indiana completed the TDSIC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7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97d290a75_0_22"/>
          <p:cNvSpPr txBox="1">
            <a:spLocks noGrp="1"/>
          </p:cNvSpPr>
          <p:nvPr>
            <p:ph type="sldNum" idx="4294967295"/>
          </p:nvPr>
        </p:nvSpPr>
        <p:spPr>
          <a:xfrm>
            <a:off x="356813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latin typeface="+mj-lt"/>
                <a:cs typeface="Arial"/>
              </a:rPr>
              <a:t>10</a:t>
            </a:r>
            <a:endParaRPr>
              <a:latin typeface="+mj-lt"/>
            </a:endParaRPr>
          </a:p>
        </p:txBody>
      </p:sp>
      <p:sp>
        <p:nvSpPr>
          <p:cNvPr id="12" name="Google Shape;123;g1897d290a75_0_22">
            <a:extLst>
              <a:ext uri="{FF2B5EF4-FFF2-40B4-BE49-F238E27FC236}">
                <a16:creationId xmlns:a16="http://schemas.microsoft.com/office/drawing/2014/main" id="{6891070D-1A28-51C7-E6DA-8D704AAE2F64}"/>
              </a:ext>
            </a:extLst>
          </p:cNvPr>
          <p:cNvSpPr txBox="1">
            <a:spLocks/>
          </p:cNvSpPr>
          <p:nvPr/>
        </p:nvSpPr>
        <p:spPr>
          <a:xfrm>
            <a:off x="9585816" y="-4523"/>
            <a:ext cx="1822575" cy="25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000">
                <a:solidFill>
                  <a:srgbClr val="C00000"/>
                </a:solidFill>
              </a:rPr>
              <a:t>Industry: Electric Utilities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17B59-2358-843F-3CCF-C58606A0BE30}"/>
              </a:ext>
            </a:extLst>
          </p:cNvPr>
          <p:cNvSpPr txBox="1"/>
          <p:nvPr/>
        </p:nvSpPr>
        <p:spPr>
          <a:xfrm>
            <a:off x="-1588" y="6861175"/>
            <a:ext cx="12195176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F77A0-9729-4154-F0F9-9E7E630D5CEC}"/>
              </a:ext>
            </a:extLst>
          </p:cNvPr>
          <p:cNvSpPr txBox="1"/>
          <p:nvPr/>
        </p:nvSpPr>
        <p:spPr>
          <a:xfrm>
            <a:off x="6380971" y="1590967"/>
            <a:ext cx="45045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cs typeface="Arial"/>
            </a:endParaRPr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D2DD4244-51B0-DC14-9443-45C0A785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1813210"/>
            <a:ext cx="4096495" cy="4540123"/>
          </a:xfrm>
          <a:prstGeom prst="rect">
            <a:avLst/>
          </a:prstGeom>
        </p:spPr>
      </p:pic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D4FF8F-8DE0-71F2-38BF-C608278FB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2" r="7615" b="-237"/>
          <a:stretch/>
        </p:blipFill>
        <p:spPr>
          <a:xfrm>
            <a:off x="4872630" y="1710306"/>
            <a:ext cx="5798158" cy="4663730"/>
          </a:xfrm>
          <a:prstGeom prst="rect">
            <a:avLst/>
          </a:prstGeom>
        </p:spPr>
      </p:pic>
      <p:sp>
        <p:nvSpPr>
          <p:cNvPr id="6" name="New shape">
            <a:extLst>
              <a:ext uri="{FF2B5EF4-FFF2-40B4-BE49-F238E27FC236}">
                <a16:creationId xmlns:a16="http://schemas.microsoft.com/office/drawing/2014/main" id="{57C60BCD-CE08-9E56-658E-7F9979E0CF89}"/>
              </a:ext>
            </a:extLst>
          </p:cNvPr>
          <p:cNvSpPr/>
          <p:nvPr/>
        </p:nvSpPr>
        <p:spPr>
          <a:xfrm>
            <a:off x="694124" y="6564086"/>
            <a:ext cx="9576000" cy="187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t">
            <a:normAutofit/>
          </a:bodyPr>
          <a:lstStyle/>
          <a:p>
            <a:r>
              <a:rPr sz="600" b="1" i="1">
                <a:solidFill>
                  <a:srgbClr val="0F2741"/>
                </a:solidFill>
                <a:latin typeface="+mj-lt"/>
              </a:rPr>
              <a:t>Source(s): </a:t>
            </a:r>
            <a:r>
              <a:rPr lang="en-US" sz="600" i="1">
                <a:solidFill>
                  <a:srgbClr val="0F2741"/>
                </a:solidFill>
                <a:latin typeface="+mj-lt"/>
              </a:rPr>
              <a:t>S&amp;P Net Advantage, Statista, U.S. Energy Information Administration</a:t>
            </a:r>
            <a:endParaRPr sz="600" b="0" i="1">
              <a:solidFill>
                <a:srgbClr val="0F274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EE9A7-BED7-2836-019D-C4B854D7D60A}"/>
              </a:ext>
            </a:extLst>
          </p:cNvPr>
          <p:cNvSpPr txBox="1"/>
          <p:nvPr/>
        </p:nvSpPr>
        <p:spPr>
          <a:xfrm>
            <a:off x="2547141" y="112915"/>
            <a:ext cx="8368595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solidFill>
                  <a:schemeClr val="accent5"/>
                </a:solidFill>
                <a:latin typeface="Baskerville Old Face"/>
              </a:rPr>
              <a:t>Duke Energy</a:t>
            </a:r>
            <a:r>
              <a:rPr lang="en-US" sz="2000">
                <a:solidFill>
                  <a:srgbClr val="C00000"/>
                </a:solidFill>
                <a:latin typeface="Baskerville Old Face"/>
              </a:rPr>
              <a:t> regulated utility  - monopoly in the regions where it operates​</a:t>
            </a:r>
            <a:endParaRPr lang="en-US" sz="2000">
              <a:solidFill>
                <a:srgbClr val="C00000"/>
              </a:solidFill>
              <a:latin typeface="Baskerville Old Face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Baskerville Old Face"/>
              </a:rPr>
              <a:t>Growth will be modest. -  reliable income, that's not a bad balance.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Baskerville Old Face"/>
                <a:cs typeface="Arial"/>
              </a:rPr>
              <a:t>Defensive stock – will reduce the impact of other volatile stocks in the fund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C00000"/>
                </a:solidFill>
                <a:latin typeface="Baskerville Old Face"/>
                <a:cs typeface="Arial"/>
              </a:rPr>
              <a:t>The proceeds from two pending renewable deals - $1.4 billion -  to strengthen balance sheet without issuing more equity</a:t>
            </a:r>
          </a:p>
          <a:p>
            <a:pPr algn="just"/>
            <a:endParaRPr lang="en-US" sz="2000">
              <a:solidFill>
                <a:srgbClr val="C00000"/>
              </a:solidFill>
              <a:latin typeface="Baskerville Old Face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67EB9-85B0-2DC1-F69D-04ADE7CDCC7C}"/>
              </a:ext>
            </a:extLst>
          </p:cNvPr>
          <p:cNvSpPr txBox="1"/>
          <p:nvPr/>
        </p:nvSpPr>
        <p:spPr>
          <a:xfrm>
            <a:off x="241833" y="260412"/>
            <a:ext cx="2053696" cy="1077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385775"/>
                </a:solidFill>
                <a:latin typeface="Baskerville Old Face"/>
                <a:cs typeface="Arial"/>
              </a:rPr>
              <a:t>Investment Thesis</a:t>
            </a:r>
            <a:endParaRPr lang="en-US" sz="3200">
              <a:solidFill>
                <a:srgbClr val="385775"/>
              </a:solidFill>
              <a:latin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195319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;g1897d290a75_0_22">
            <a:extLst>
              <a:ext uri="{FF2B5EF4-FFF2-40B4-BE49-F238E27FC236}">
                <a16:creationId xmlns:a16="http://schemas.microsoft.com/office/drawing/2014/main" id="{6891070D-1A28-51C7-E6DA-8D704AAE2F64}"/>
              </a:ext>
            </a:extLst>
          </p:cNvPr>
          <p:cNvSpPr txBox="1">
            <a:spLocks/>
          </p:cNvSpPr>
          <p:nvPr/>
        </p:nvSpPr>
        <p:spPr>
          <a:xfrm>
            <a:off x="9553619" y="113533"/>
            <a:ext cx="1822575" cy="25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000">
                <a:solidFill>
                  <a:srgbClr val="C00000"/>
                </a:solidFill>
              </a:rPr>
              <a:t>Industry: Electric Utilities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17B59-2358-843F-3CCF-C58606A0BE30}"/>
              </a:ext>
            </a:extLst>
          </p:cNvPr>
          <p:cNvSpPr txBox="1"/>
          <p:nvPr/>
        </p:nvSpPr>
        <p:spPr>
          <a:xfrm>
            <a:off x="-1588" y="6861175"/>
            <a:ext cx="12195176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EE9A7-BED7-2836-019D-C4B854D7D60A}"/>
              </a:ext>
            </a:extLst>
          </p:cNvPr>
          <p:cNvSpPr txBox="1"/>
          <p:nvPr/>
        </p:nvSpPr>
        <p:spPr>
          <a:xfrm>
            <a:off x="4191422" y="240894"/>
            <a:ext cx="70590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solidFill>
                  <a:srgbClr val="C00000"/>
                </a:solidFill>
                <a:latin typeface="Baskerville Old Face"/>
                <a:cs typeface="Arial"/>
              </a:rPr>
              <a:t>High demand levels exceeding 90% of annual highs were recorded not just the customers.. Energy consumption also increasing</a:t>
            </a:r>
            <a:endParaRPr lang="en-US" sz="2400">
              <a:solidFill>
                <a:srgbClr val="C00000"/>
              </a:solidFill>
              <a:latin typeface="Baskerville Old Face"/>
            </a:endParaRPr>
          </a:p>
        </p:txBody>
      </p:sp>
      <p:pic>
        <p:nvPicPr>
          <p:cNvPr id="2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C61F3643-484A-7303-4EE7-7ED195496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11" y="1396921"/>
            <a:ext cx="6397479" cy="48259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E404A7B-A3B9-9F5B-7E59-19C9486B65A9}"/>
              </a:ext>
            </a:extLst>
          </p:cNvPr>
          <p:cNvSpPr/>
          <p:nvPr/>
        </p:nvSpPr>
        <p:spPr>
          <a:xfrm>
            <a:off x="8773934" y="4206289"/>
            <a:ext cx="912253" cy="912253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82E5FA2-9C71-5CF2-CC3F-C313F1D85D4B}"/>
              </a:ext>
            </a:extLst>
          </p:cNvPr>
          <p:cNvSpPr/>
          <p:nvPr/>
        </p:nvSpPr>
        <p:spPr>
          <a:xfrm>
            <a:off x="9691655" y="2735849"/>
            <a:ext cx="2382997" cy="1143710"/>
          </a:xfrm>
          <a:prstGeom prst="wedgeRoundRectCallou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Subsidiary of Duke Energy</a:t>
            </a: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81BE47E9-0810-6E17-BD31-4B9DD90F16E6}"/>
              </a:ext>
            </a:extLst>
          </p:cNvPr>
          <p:cNvSpPr/>
          <p:nvPr/>
        </p:nvSpPr>
        <p:spPr>
          <a:xfrm rot="-1740000">
            <a:off x="9688871" y="4161891"/>
            <a:ext cx="1566929" cy="407830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229BD-8FAF-3522-045C-D87356D4B3B5}"/>
              </a:ext>
            </a:extLst>
          </p:cNvPr>
          <p:cNvSpPr txBox="1"/>
          <p:nvPr/>
        </p:nvSpPr>
        <p:spPr>
          <a:xfrm>
            <a:off x="77273" y="6559640"/>
            <a:ext cx="10663707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/>
              <a:t>https://www.eia.gov/electricity/monthly/update/archive/february2023/wholesale-markets.php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F24CE-C8B4-F2F5-721B-3230084182AC}"/>
              </a:ext>
            </a:extLst>
          </p:cNvPr>
          <p:cNvSpPr txBox="1"/>
          <p:nvPr/>
        </p:nvSpPr>
        <p:spPr>
          <a:xfrm>
            <a:off x="270993" y="249275"/>
            <a:ext cx="3232638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385775"/>
                </a:solidFill>
                <a:latin typeface="Baskerville Old Face"/>
                <a:cs typeface="Arial"/>
              </a:rPr>
              <a:t>Investment Thesis</a:t>
            </a:r>
            <a:endParaRPr lang="en-US" sz="3200">
              <a:solidFill>
                <a:srgbClr val="385775"/>
              </a:solidFill>
              <a:latin typeface="Baskerville Old Face"/>
            </a:endParaRPr>
          </a:p>
        </p:txBody>
      </p:sp>
      <p:pic>
        <p:nvPicPr>
          <p:cNvPr id="11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57E3CE4-43C4-2A6F-A863-CCD3C125F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10" y="1407355"/>
            <a:ext cx="4063082" cy="46945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318E8F0-38E6-AD4E-738B-180C068F362E}"/>
              </a:ext>
            </a:extLst>
          </p:cNvPr>
          <p:cNvSpPr/>
          <p:nvPr/>
        </p:nvSpPr>
        <p:spPr>
          <a:xfrm>
            <a:off x="71025" y="2324070"/>
            <a:ext cx="4840309" cy="13308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6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;g1897d290a75_0_22">
            <a:extLst>
              <a:ext uri="{FF2B5EF4-FFF2-40B4-BE49-F238E27FC236}">
                <a16:creationId xmlns:a16="http://schemas.microsoft.com/office/drawing/2014/main" id="{6891070D-1A28-51C7-E6DA-8D704AAE2F64}"/>
              </a:ext>
            </a:extLst>
          </p:cNvPr>
          <p:cNvSpPr txBox="1">
            <a:spLocks/>
          </p:cNvSpPr>
          <p:nvPr/>
        </p:nvSpPr>
        <p:spPr>
          <a:xfrm>
            <a:off x="9553619" y="113533"/>
            <a:ext cx="1822575" cy="25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1000">
                <a:solidFill>
                  <a:srgbClr val="C00000"/>
                </a:solidFill>
              </a:rPr>
              <a:t>Industry: Electric Utilities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17B59-2358-843F-3CCF-C58606A0BE30}"/>
              </a:ext>
            </a:extLst>
          </p:cNvPr>
          <p:cNvSpPr txBox="1"/>
          <p:nvPr/>
        </p:nvSpPr>
        <p:spPr>
          <a:xfrm>
            <a:off x="-1588" y="6861175"/>
            <a:ext cx="12195176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EE9A7-BED7-2836-019D-C4B854D7D60A}"/>
              </a:ext>
            </a:extLst>
          </p:cNvPr>
          <p:cNvSpPr txBox="1"/>
          <p:nvPr/>
        </p:nvSpPr>
        <p:spPr>
          <a:xfrm>
            <a:off x="539572" y="1707385"/>
            <a:ext cx="1009266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600">
                <a:solidFill>
                  <a:srgbClr val="C00000"/>
                </a:solidFill>
                <a:latin typeface="Baskerville Old Face"/>
                <a:cs typeface="Arial"/>
              </a:rPr>
              <a:t>Competition – not just in utility but also increasing competition in the clean energy space</a:t>
            </a:r>
            <a:endParaRPr lang="en-US" sz="2800"/>
          </a:p>
          <a:p>
            <a:pPr algn="just"/>
            <a:endParaRPr lang="en-US" sz="3600">
              <a:solidFill>
                <a:srgbClr val="C00000"/>
              </a:solidFill>
              <a:latin typeface="Baskerville Old Face"/>
              <a:cs typeface="Arial"/>
            </a:endParaRPr>
          </a:p>
          <a:p>
            <a:pPr algn="just"/>
            <a:endParaRPr lang="en-US" sz="3600">
              <a:solidFill>
                <a:srgbClr val="C00000"/>
              </a:solidFill>
              <a:latin typeface="Baskerville Old Face"/>
              <a:cs typeface="Arial"/>
            </a:endParaRPr>
          </a:p>
          <a:p>
            <a:pPr algn="just"/>
            <a:r>
              <a:rPr lang="en-US" sz="3600">
                <a:solidFill>
                  <a:srgbClr val="C00000"/>
                </a:solidFill>
                <a:latin typeface="Baskerville Old Face"/>
                <a:cs typeface="Arial"/>
              </a:rPr>
              <a:t>Regulators to approve the company's capital spending plan and its rate</a:t>
            </a:r>
          </a:p>
          <a:p>
            <a:pPr algn="just"/>
            <a:endParaRPr lang="en-US" sz="3600">
              <a:solidFill>
                <a:srgbClr val="C00000"/>
              </a:solidFill>
              <a:latin typeface="Baskerville Old Face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229BD-8FAF-3522-045C-D87356D4B3B5}"/>
              </a:ext>
            </a:extLst>
          </p:cNvPr>
          <p:cNvSpPr txBox="1"/>
          <p:nvPr/>
        </p:nvSpPr>
        <p:spPr>
          <a:xfrm>
            <a:off x="77273" y="6559640"/>
            <a:ext cx="10663707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/>
              <a:t>https://www.eia.gov/electricity/monthly/update/archive/february2023/wholesale-markets.php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F24CE-C8B4-F2F5-721B-3230084182AC}"/>
              </a:ext>
            </a:extLst>
          </p:cNvPr>
          <p:cNvSpPr txBox="1"/>
          <p:nvPr/>
        </p:nvSpPr>
        <p:spPr>
          <a:xfrm>
            <a:off x="4426050" y="249275"/>
            <a:ext cx="2326864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>
                <a:solidFill>
                  <a:srgbClr val="385775"/>
                </a:solidFill>
                <a:latin typeface="Baskerville Old Face"/>
                <a:cs typeface="Arial"/>
              </a:rPr>
              <a:t>Risks</a:t>
            </a:r>
            <a:endParaRPr lang="en-US" sz="6000">
              <a:solidFill>
                <a:srgbClr val="385775"/>
              </a:solidFill>
              <a:latin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2656768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3631-684E-2ACD-9764-27780CC3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Portfolio Considerations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316E5-E52E-408C-DC4E-62385C12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0015-56D5-40EF-89C8-B6822FBCDBF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8CAC45F-4979-3674-988B-7AA5313D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99" y="1438280"/>
            <a:ext cx="6604819" cy="49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7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6C56-BC35-31BF-62FF-85AC86B5A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Valuation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56D3-7205-3916-9FF5-7D8703DB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0015-56D5-40EF-89C8-B6822FBCDBF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F56A229-BC59-D950-B3BC-3E7020F9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43" y="1331975"/>
            <a:ext cx="10695903" cy="39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4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A9B4-B80F-668F-C6E7-61AA9F266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 Black"/>
                <a:ea typeface="Verdana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A5707-F570-F7DA-40A8-FD80FAAB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29" y="-820412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Dividends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7C8195-2E07-CDB8-5ABA-3C61CCFDE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4" r="-135" b="8427"/>
          <a:stretch/>
        </p:blipFill>
        <p:spPr>
          <a:xfrm>
            <a:off x="4654296" y="1263526"/>
            <a:ext cx="7214616" cy="43035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8476AD-3B46-2F94-6A45-CBA0CF20F0BA}"/>
              </a:ext>
            </a:extLst>
          </p:cNvPr>
          <p:cNvSpPr txBox="1"/>
          <p:nvPr/>
        </p:nvSpPr>
        <p:spPr>
          <a:xfrm>
            <a:off x="681506" y="2870915"/>
            <a:ext cx="3644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2022 marked the 96th consecutive year the company paid quarterly cash dividends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23D912-CF97-1288-C76F-9FF0AC6C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AGENDA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07920-E859-7140-36B6-C6667E03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Arial"/>
                <a:cs typeface="Arial"/>
              </a:rPr>
              <a:t>Overview of DUKE Energy Corporation</a:t>
            </a:r>
          </a:p>
          <a:p>
            <a:r>
              <a:rPr lang="en-US">
                <a:latin typeface="Arial"/>
                <a:cs typeface="Arial"/>
              </a:rPr>
              <a:t>Key Financial Statistics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SWOT Analysis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Sector &amp; Industry Overview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Competitor Analysis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Catalysts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Risks</a:t>
            </a:r>
          </a:p>
          <a:p>
            <a:r>
              <a:rPr lang="en-US">
                <a:latin typeface="Arial"/>
                <a:cs typeface="Arial"/>
              </a:rPr>
              <a:t>Invesment Thesis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Portfolio Considerations</a:t>
            </a:r>
            <a:endParaRPr lang="en-US"/>
          </a:p>
          <a:p>
            <a:r>
              <a:rPr lang="en-US"/>
              <a:t>Valuation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0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9BA2DA3-F263-1D32-DC6C-CB1E0F8F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005" y="458451"/>
            <a:ext cx="4868214" cy="58015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AB30D-CFD2-8873-ABBE-9249731490EF}"/>
              </a:ext>
            </a:extLst>
          </p:cNvPr>
          <p:cNvSpPr/>
          <p:nvPr/>
        </p:nvSpPr>
        <p:spPr>
          <a:xfrm>
            <a:off x="1896950" y="1835239"/>
            <a:ext cx="4840309" cy="13308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2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1C36-E6D8-738B-4BA7-1B96A4939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12" y="225604"/>
            <a:ext cx="11414009" cy="34891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 Black"/>
              </a:rPr>
              <a:t>Ratios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BE80D5-8D91-35C0-E9BE-89B8A91B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0015-56D5-40EF-89C8-B6822FBCDBFE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CD2EFC3-470D-DBF4-BEBD-4FEC18134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724787"/>
              </p:ext>
            </p:extLst>
          </p:nvPr>
        </p:nvGraphicFramePr>
        <p:xfrm>
          <a:off x="525887" y="912254"/>
          <a:ext cx="5646540" cy="4423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180">
                  <a:extLst>
                    <a:ext uri="{9D8B030D-6E8A-4147-A177-3AD203B41FA5}">
                      <a16:colId xmlns:a16="http://schemas.microsoft.com/office/drawing/2014/main" val="3921546706"/>
                    </a:ext>
                  </a:extLst>
                </a:gridCol>
                <a:gridCol w="1882180">
                  <a:extLst>
                    <a:ext uri="{9D8B030D-6E8A-4147-A177-3AD203B41FA5}">
                      <a16:colId xmlns:a16="http://schemas.microsoft.com/office/drawing/2014/main" val="3781273046"/>
                    </a:ext>
                  </a:extLst>
                </a:gridCol>
                <a:gridCol w="1882180">
                  <a:extLst>
                    <a:ext uri="{9D8B030D-6E8A-4147-A177-3AD203B41FA5}">
                      <a16:colId xmlns:a16="http://schemas.microsoft.com/office/drawing/2014/main" val="1865436770"/>
                    </a:ext>
                  </a:extLst>
                </a:gridCol>
              </a:tblGrid>
              <a:tr h="485454">
                <a:tc>
                  <a:txBody>
                    <a:bodyPr/>
                    <a:lstStyle/>
                    <a:p>
                      <a:r>
                        <a:rPr lang="en-US"/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912416"/>
                  </a:ext>
                </a:extLst>
              </a:tr>
              <a:tr h="485454">
                <a:tc>
                  <a:txBody>
                    <a:bodyPr/>
                    <a:lstStyle/>
                    <a:p>
                      <a:r>
                        <a:rPr lang="en-US"/>
                        <a:t>P/E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190813"/>
                  </a:ext>
                </a:extLst>
              </a:tr>
              <a:tr h="863030">
                <a:tc>
                  <a:txBody>
                    <a:bodyPr/>
                    <a:lstStyle/>
                    <a:p>
                      <a:r>
                        <a:rPr lang="en-US"/>
                        <a:t>Price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60594"/>
                  </a:ext>
                </a:extLst>
              </a:tr>
              <a:tr h="863030">
                <a:tc>
                  <a:txBody>
                    <a:bodyPr/>
                    <a:lstStyle/>
                    <a:p>
                      <a:r>
                        <a:rPr lang="en-US"/>
                        <a:t>Price to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032910"/>
                  </a:ext>
                </a:extLst>
              </a:tr>
              <a:tr h="863030">
                <a:tc>
                  <a:txBody>
                    <a:bodyPr/>
                    <a:lstStyle/>
                    <a:p>
                      <a:r>
                        <a:rPr lang="en-US"/>
                        <a:t>LT debt to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146.19%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157.37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96952"/>
                  </a:ext>
                </a:extLst>
              </a:tr>
              <a:tr h="863030">
                <a:tc>
                  <a:txBody>
                    <a:bodyPr/>
                    <a:lstStyle/>
                    <a:p>
                      <a:r>
                        <a:rPr lang="en-US"/>
                        <a:t>Total debt to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162.92%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3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33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6592-A617-3136-67AC-D7F8D8CE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Customers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23551-35D8-2047-097B-F3498A00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0015-56D5-40EF-89C8-B6822FBCDBFE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03D98FB-F0B4-ED51-229C-12B5CDE4B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752821"/>
              </p:ext>
            </p:extLst>
          </p:nvPr>
        </p:nvGraphicFramePr>
        <p:xfrm>
          <a:off x="831117" y="1913672"/>
          <a:ext cx="10506000" cy="3332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200">
                  <a:extLst>
                    <a:ext uri="{9D8B030D-6E8A-4147-A177-3AD203B41FA5}">
                      <a16:colId xmlns:a16="http://schemas.microsoft.com/office/drawing/2014/main" val="2957631575"/>
                    </a:ext>
                  </a:extLst>
                </a:gridCol>
                <a:gridCol w="2101200">
                  <a:extLst>
                    <a:ext uri="{9D8B030D-6E8A-4147-A177-3AD203B41FA5}">
                      <a16:colId xmlns:a16="http://schemas.microsoft.com/office/drawing/2014/main" val="3739876681"/>
                    </a:ext>
                  </a:extLst>
                </a:gridCol>
                <a:gridCol w="2101200">
                  <a:extLst>
                    <a:ext uri="{9D8B030D-6E8A-4147-A177-3AD203B41FA5}">
                      <a16:colId xmlns:a16="http://schemas.microsoft.com/office/drawing/2014/main" val="1379275886"/>
                    </a:ext>
                  </a:extLst>
                </a:gridCol>
                <a:gridCol w="2101200">
                  <a:extLst>
                    <a:ext uri="{9D8B030D-6E8A-4147-A177-3AD203B41FA5}">
                      <a16:colId xmlns:a16="http://schemas.microsoft.com/office/drawing/2014/main" val="2281157431"/>
                    </a:ext>
                  </a:extLst>
                </a:gridCol>
                <a:gridCol w="2101200">
                  <a:extLst>
                    <a:ext uri="{9D8B030D-6E8A-4147-A177-3AD203B41FA5}">
                      <a16:colId xmlns:a16="http://schemas.microsoft.com/office/drawing/2014/main" val="39546485"/>
                    </a:ext>
                  </a:extLst>
                </a:gridCol>
              </a:tblGrid>
              <a:tr h="1454051">
                <a:tc>
                  <a:txBody>
                    <a:bodyPr/>
                    <a:lstStyle/>
                    <a:p>
                      <a:r>
                        <a:rPr lang="en-US"/>
                        <a:t>Segment (in millions)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605940"/>
                  </a:ext>
                </a:extLst>
              </a:tr>
              <a:tr h="939072">
                <a:tc>
                  <a:txBody>
                    <a:bodyPr/>
                    <a:lstStyle/>
                    <a:p>
                      <a:r>
                        <a:rPr lang="en-US"/>
                        <a:t>Electric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  7,779,560.00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  7,917,648.00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  8,061,220.00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  8,197,017.00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557182"/>
                  </a:ext>
                </a:extLst>
              </a:tr>
              <a:tr h="93907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Gas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  1,619,194.00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  1,649,895.00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  1,642,190.00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  1,661,868.00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90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49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1DCE-DBF2-2847-94C7-E5D8CEA3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 Black"/>
              </a:rPr>
              <a:t>Company Overview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AC1E4-F9FA-1DE5-AF54-58F4D63E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90015-56D5-40EF-89C8-B6822FBCDBF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E56C-D189-C862-B9EB-4767B86507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57593" y="1311275"/>
            <a:ext cx="6118225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>
                <a:latin typeface="Arial"/>
                <a:cs typeface="Arial"/>
              </a:rPr>
              <a:t>Duke Energy Corporation, a Fortune 150 company based in Charlotte, North Carolina, is one of the largest energy holding companies in the U.S., with an $80 billion market cap as of December 2022. It provides electricity to approximately 8.2 million customers and natural gas to 1.6 million customers across six states. Its electric utilities own a substantial 50,000 megawatts of energy capacity, spanning a service area of 92,000 square miles.</a:t>
            </a:r>
          </a:p>
          <a:p>
            <a:pPr marL="0" indent="0">
              <a:buNone/>
            </a:pPr>
            <a:r>
              <a:rPr lang="en-US" sz="1700" b="1">
                <a:latin typeface="Arial"/>
                <a:cs typeface="Arial"/>
              </a:rPr>
              <a:t>Business Segment</a:t>
            </a:r>
            <a:endParaRPr lang="en-US" sz="170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700">
                <a:latin typeface="Arial"/>
                <a:cs typeface="Arial"/>
              </a:rPr>
              <a:t>Duke Energy's segment structure includes two reportable business segments: Electric Utilities and Infrastructure (EU&amp;I) and Gas Utilities and Infrastructure (GU&amp;I). The remainder of Duke Energy’s operations is presented as Other. Commercial Renewables is reported as discontinued operations and is no longer a reportable segment beginning in the fourth quarter of 2022. </a:t>
            </a:r>
            <a:endParaRPr lang="en-US" sz="1700"/>
          </a:p>
        </p:txBody>
      </p:sp>
      <p:pic>
        <p:nvPicPr>
          <p:cNvPr id="7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39EDC600-DF21-6D03-ACA7-06579463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9" y="1712655"/>
            <a:ext cx="2743200" cy="36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06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4B1B-31EA-2321-5F50-1C268FD8E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526" y="1141712"/>
            <a:ext cx="3311013" cy="297962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j-lt"/>
              </a:rPr>
              <a:t>Key Statistics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46027F-2F01-C886-B016-77903A0C9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261" y="0"/>
            <a:ext cx="7605866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graph with orange bars&#10;&#10;Description automatically generated">
            <a:extLst>
              <a:ext uri="{FF2B5EF4-FFF2-40B4-BE49-F238E27FC236}">
                <a16:creationId xmlns:a16="http://schemas.microsoft.com/office/drawing/2014/main" id="{6761E0D6-535E-0631-7CC7-D098C2DE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8" y="534322"/>
            <a:ext cx="3954449" cy="2801414"/>
          </a:xfrm>
          <a:prstGeom prst="rect">
            <a:avLst/>
          </a:prstGeom>
        </p:spPr>
      </p:pic>
      <p:pic>
        <p:nvPicPr>
          <p:cNvPr id="4" name="Picture 6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BEC54620-BBB8-FA07-C720-988A3353F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268" y="533190"/>
            <a:ext cx="4118409" cy="280254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28E8F71-7757-B736-EF73-1DB2D46A5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6293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graph with orange bars&#10;&#10;Description automatically generated">
            <a:extLst>
              <a:ext uri="{FF2B5EF4-FFF2-40B4-BE49-F238E27FC236}">
                <a16:creationId xmlns:a16="http://schemas.microsoft.com/office/drawing/2014/main" id="{E1623913-F8BD-A289-E5B7-289823185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78" y="3430299"/>
            <a:ext cx="4007001" cy="2499240"/>
          </a:xfrm>
          <a:prstGeom prst="rect">
            <a:avLst/>
          </a:prstGeom>
        </p:spPr>
      </p:pic>
      <p:pic>
        <p:nvPicPr>
          <p:cNvPr id="7" name="Picture 7" descr="A graph of a number of orange bars&#10;&#10;Description automatically generated">
            <a:extLst>
              <a:ext uri="{FF2B5EF4-FFF2-40B4-BE49-F238E27FC236}">
                <a16:creationId xmlns:a16="http://schemas.microsoft.com/office/drawing/2014/main" id="{FFA50CC5-BD3E-BB6C-71D3-6CE038D08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831" y="3430298"/>
            <a:ext cx="4105271" cy="25003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2A60C-3D9D-B3AE-7305-FFC8E892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90015-56D5-40EF-89C8-B6822FBCDBFE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45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487B-C2B8-D094-B6FA-8192EBFF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Business Segments Revenues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1B026-169F-70BF-AEEF-5F207D49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90015-56D5-40EF-89C8-B6822FBCDBF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5" descr="A graph of a business segment&#10;&#10;Description automatically generated">
            <a:extLst>
              <a:ext uri="{FF2B5EF4-FFF2-40B4-BE49-F238E27FC236}">
                <a16:creationId xmlns:a16="http://schemas.microsoft.com/office/drawing/2014/main" id="{39E00A0F-06EE-B0BC-F531-4626D64F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28" y="1705699"/>
            <a:ext cx="8524398" cy="48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8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320600dff_1_205"/>
          <p:cNvSpPr txBox="1">
            <a:spLocks noGrp="1"/>
          </p:cNvSpPr>
          <p:nvPr>
            <p:ph type="title"/>
          </p:nvPr>
        </p:nvSpPr>
        <p:spPr>
          <a:xfrm>
            <a:off x="3690079" y="199373"/>
            <a:ext cx="3780472" cy="42847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SWOT ANALYSIS</a:t>
            </a:r>
          </a:p>
        </p:txBody>
      </p:sp>
      <p:sp>
        <p:nvSpPr>
          <p:cNvPr id="143" name="Google Shape;143;g21320600dff_1_205"/>
          <p:cNvSpPr txBox="1">
            <a:spLocks noGrp="1"/>
          </p:cNvSpPr>
          <p:nvPr>
            <p:ph type="body" idx="1"/>
          </p:nvPr>
        </p:nvSpPr>
        <p:spPr>
          <a:xfrm>
            <a:off x="356813" y="1690688"/>
            <a:ext cx="10515600" cy="448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1320600dff_1_205"/>
          <p:cNvSpPr txBox="1">
            <a:spLocks noGrp="1"/>
          </p:cNvSpPr>
          <p:nvPr>
            <p:ph type="sldNum" idx="4294967295"/>
          </p:nvPr>
        </p:nvSpPr>
        <p:spPr>
          <a:xfrm>
            <a:off x="356813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4671D2-F479-F107-83B1-154AC97AEA6C}"/>
              </a:ext>
            </a:extLst>
          </p:cNvPr>
          <p:cNvSpPr/>
          <p:nvPr/>
        </p:nvSpPr>
        <p:spPr bwMode="auto">
          <a:xfrm>
            <a:off x="3149645" y="734087"/>
            <a:ext cx="4861340" cy="2462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SWOT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328AC4-3A7B-44AE-4AED-D11D826FDFAF}"/>
              </a:ext>
            </a:extLst>
          </p:cNvPr>
          <p:cNvGrpSpPr/>
          <p:nvPr/>
        </p:nvGrpSpPr>
        <p:grpSpPr>
          <a:xfrm>
            <a:off x="5498647" y="3723355"/>
            <a:ext cx="5101385" cy="2127171"/>
            <a:chOff x="4693120" y="3187189"/>
            <a:chExt cx="3437041" cy="1618721"/>
          </a:xfrm>
        </p:grpSpPr>
        <p:sp>
          <p:nvSpPr>
            <p:cNvPr id="4" name="Round Diagonal Corner Rectangle 110">
              <a:extLst>
                <a:ext uri="{FF2B5EF4-FFF2-40B4-BE49-F238E27FC236}">
                  <a16:creationId xmlns:a16="http://schemas.microsoft.com/office/drawing/2014/main" id="{E2EC17E1-7452-8C8B-F2CA-25E679C37595}"/>
                </a:ext>
              </a:extLst>
            </p:cNvPr>
            <p:cNvSpPr/>
            <p:nvPr/>
          </p:nvSpPr>
          <p:spPr>
            <a:xfrm flipH="1" flipV="1">
              <a:off x="4693120" y="3230599"/>
              <a:ext cx="3437041" cy="1575311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 Diagonal Corner Rectangle 94">
              <a:extLst>
                <a:ext uri="{FF2B5EF4-FFF2-40B4-BE49-F238E27FC236}">
                  <a16:creationId xmlns:a16="http://schemas.microsoft.com/office/drawing/2014/main" id="{30A1E47B-579D-7902-3953-5636397D6AEF}"/>
                </a:ext>
              </a:extLst>
            </p:cNvPr>
            <p:cNvSpPr/>
            <p:nvPr/>
          </p:nvSpPr>
          <p:spPr>
            <a:xfrm flipH="1" flipV="1">
              <a:off x="4693120" y="3187189"/>
              <a:ext cx="3437041" cy="1575311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Up Arrow 95">
            <a:extLst>
              <a:ext uri="{FF2B5EF4-FFF2-40B4-BE49-F238E27FC236}">
                <a16:creationId xmlns:a16="http://schemas.microsoft.com/office/drawing/2014/main" id="{1ABAB650-4412-BA74-5357-45749C8066DD}"/>
              </a:ext>
            </a:extLst>
          </p:cNvPr>
          <p:cNvSpPr/>
          <p:nvPr/>
        </p:nvSpPr>
        <p:spPr>
          <a:xfrm rot="18900000" flipH="1" flipV="1">
            <a:off x="6307980" y="4202569"/>
            <a:ext cx="642922" cy="614356"/>
          </a:xfrm>
          <a:prstGeom prst="upArrow">
            <a:avLst/>
          </a:prstGeom>
          <a:solidFill>
            <a:srgbClr val="E0D03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773167-973B-D129-EA1A-069EB4BF1528}"/>
              </a:ext>
            </a:extLst>
          </p:cNvPr>
          <p:cNvGrpSpPr/>
          <p:nvPr/>
        </p:nvGrpSpPr>
        <p:grpSpPr>
          <a:xfrm>
            <a:off x="435726" y="3730972"/>
            <a:ext cx="5062921" cy="2127171"/>
            <a:chOff x="1013839" y="3187189"/>
            <a:chExt cx="3437041" cy="1618721"/>
          </a:xfrm>
        </p:grpSpPr>
        <p:sp>
          <p:nvSpPr>
            <p:cNvPr id="8" name="Round Diagonal Corner Rectangle 111">
              <a:extLst>
                <a:ext uri="{FF2B5EF4-FFF2-40B4-BE49-F238E27FC236}">
                  <a16:creationId xmlns:a16="http://schemas.microsoft.com/office/drawing/2014/main" id="{893C7549-3124-2CFB-CBF7-7A1D56FE8E50}"/>
                </a:ext>
              </a:extLst>
            </p:cNvPr>
            <p:cNvSpPr/>
            <p:nvPr/>
          </p:nvSpPr>
          <p:spPr>
            <a:xfrm flipV="1">
              <a:off x="1013839" y="3230599"/>
              <a:ext cx="3437041" cy="1575311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Diagonal Corner Rectangle 97">
              <a:extLst>
                <a:ext uri="{FF2B5EF4-FFF2-40B4-BE49-F238E27FC236}">
                  <a16:creationId xmlns:a16="http://schemas.microsoft.com/office/drawing/2014/main" id="{1DF18A53-C743-AD42-08B7-953230EFAC86}"/>
                </a:ext>
              </a:extLst>
            </p:cNvPr>
            <p:cNvSpPr/>
            <p:nvPr/>
          </p:nvSpPr>
          <p:spPr>
            <a:xfrm flipV="1">
              <a:off x="1013839" y="3187189"/>
              <a:ext cx="3437041" cy="1575311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Up Arrow 98">
            <a:extLst>
              <a:ext uri="{FF2B5EF4-FFF2-40B4-BE49-F238E27FC236}">
                <a16:creationId xmlns:a16="http://schemas.microsoft.com/office/drawing/2014/main" id="{7671E7E3-11F2-5070-E1BB-5DB6E820B235}"/>
              </a:ext>
            </a:extLst>
          </p:cNvPr>
          <p:cNvSpPr/>
          <p:nvPr/>
        </p:nvSpPr>
        <p:spPr>
          <a:xfrm rot="2700000" flipV="1">
            <a:off x="4288632" y="4202569"/>
            <a:ext cx="642922" cy="614356"/>
          </a:xfrm>
          <a:prstGeom prst="upArrow">
            <a:avLst/>
          </a:prstGeom>
          <a:solidFill>
            <a:srgbClr val="0070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D9930-E601-5299-5BC8-651734CEAF60}"/>
              </a:ext>
            </a:extLst>
          </p:cNvPr>
          <p:cNvGrpSpPr/>
          <p:nvPr/>
        </p:nvGrpSpPr>
        <p:grpSpPr>
          <a:xfrm>
            <a:off x="5740887" y="1359951"/>
            <a:ext cx="4859145" cy="2008721"/>
            <a:chOff x="4693120" y="1160426"/>
            <a:chExt cx="3439746" cy="1615035"/>
          </a:xfrm>
        </p:grpSpPr>
        <p:sp>
          <p:nvSpPr>
            <p:cNvPr id="12" name="Round Diagonal Corner Rectangle 106">
              <a:extLst>
                <a:ext uri="{FF2B5EF4-FFF2-40B4-BE49-F238E27FC236}">
                  <a16:creationId xmlns:a16="http://schemas.microsoft.com/office/drawing/2014/main" id="{AF0087C2-3B61-8353-7244-4AF0C4CEDBC0}"/>
                </a:ext>
              </a:extLst>
            </p:cNvPr>
            <p:cNvSpPr/>
            <p:nvPr/>
          </p:nvSpPr>
          <p:spPr>
            <a:xfrm flipH="1">
              <a:off x="4695825" y="1160426"/>
              <a:ext cx="3437041" cy="1575311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007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 Diagonal Corner Rectangle 89">
              <a:extLst>
                <a:ext uri="{FF2B5EF4-FFF2-40B4-BE49-F238E27FC236}">
                  <a16:creationId xmlns:a16="http://schemas.microsoft.com/office/drawing/2014/main" id="{D457B2D6-BF76-BE6D-8F6E-527DECD96A79}"/>
                </a:ext>
              </a:extLst>
            </p:cNvPr>
            <p:cNvSpPr/>
            <p:nvPr/>
          </p:nvSpPr>
          <p:spPr>
            <a:xfrm flipH="1">
              <a:off x="4693120" y="1200150"/>
              <a:ext cx="3437041" cy="1575311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7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Up Arrow 92">
            <a:extLst>
              <a:ext uri="{FF2B5EF4-FFF2-40B4-BE49-F238E27FC236}">
                <a16:creationId xmlns:a16="http://schemas.microsoft.com/office/drawing/2014/main" id="{9F7C53D4-6BAD-8837-E67F-C3BACD755298}"/>
              </a:ext>
            </a:extLst>
          </p:cNvPr>
          <p:cNvSpPr/>
          <p:nvPr/>
        </p:nvSpPr>
        <p:spPr>
          <a:xfrm rot="2700000" flipH="1">
            <a:off x="6307980" y="2316907"/>
            <a:ext cx="642922" cy="614356"/>
          </a:xfrm>
          <a:prstGeom prst="up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3B3186-FEF9-082A-5F43-DC4C0967D827}"/>
              </a:ext>
            </a:extLst>
          </p:cNvPr>
          <p:cNvGrpSpPr/>
          <p:nvPr/>
        </p:nvGrpSpPr>
        <p:grpSpPr>
          <a:xfrm>
            <a:off x="444514" y="1359951"/>
            <a:ext cx="5054133" cy="2007159"/>
            <a:chOff x="1013460" y="1152806"/>
            <a:chExt cx="3437041" cy="1621392"/>
          </a:xfrm>
        </p:grpSpPr>
        <p:sp>
          <p:nvSpPr>
            <p:cNvPr id="16" name="Round Diagonal Corner Rectangle 107">
              <a:extLst>
                <a:ext uri="{FF2B5EF4-FFF2-40B4-BE49-F238E27FC236}">
                  <a16:creationId xmlns:a16="http://schemas.microsoft.com/office/drawing/2014/main" id="{BA45B6CD-D847-51ED-7326-EDBF620827F3}"/>
                </a:ext>
              </a:extLst>
            </p:cNvPr>
            <p:cNvSpPr/>
            <p:nvPr/>
          </p:nvSpPr>
          <p:spPr>
            <a:xfrm>
              <a:off x="1013460" y="1152806"/>
              <a:ext cx="3437041" cy="1575311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007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 Diagonal Corner Rectangle 79">
              <a:extLst>
                <a:ext uri="{FF2B5EF4-FFF2-40B4-BE49-F238E27FC236}">
                  <a16:creationId xmlns:a16="http://schemas.microsoft.com/office/drawing/2014/main" id="{F9D7C38E-AB2D-1024-D9BE-1615D7553593}"/>
                </a:ext>
              </a:extLst>
            </p:cNvPr>
            <p:cNvSpPr/>
            <p:nvPr/>
          </p:nvSpPr>
          <p:spPr>
            <a:xfrm>
              <a:off x="1013460" y="1198887"/>
              <a:ext cx="3437041" cy="1575311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7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Up Arrow 84">
            <a:extLst>
              <a:ext uri="{FF2B5EF4-FFF2-40B4-BE49-F238E27FC236}">
                <a16:creationId xmlns:a16="http://schemas.microsoft.com/office/drawing/2014/main" id="{C82FD11A-778B-E30C-6514-5B8DD3D1C5CE}"/>
              </a:ext>
            </a:extLst>
          </p:cNvPr>
          <p:cNvSpPr/>
          <p:nvPr/>
        </p:nvSpPr>
        <p:spPr>
          <a:xfrm rot="18900000">
            <a:off x="4288632" y="2316907"/>
            <a:ext cx="642922" cy="614356"/>
          </a:xfrm>
          <a:prstGeom prst="up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61881A-43A1-CE77-98A5-FA90E38241AA}"/>
              </a:ext>
            </a:extLst>
          </p:cNvPr>
          <p:cNvSpPr/>
          <p:nvPr/>
        </p:nvSpPr>
        <p:spPr>
          <a:xfrm>
            <a:off x="4443767" y="2422909"/>
            <a:ext cx="2291361" cy="2291361"/>
          </a:xfrm>
          <a:prstGeom prst="ellipse">
            <a:avLst/>
          </a:prstGeom>
          <a:solidFill>
            <a:schemeClr val="bg1"/>
          </a:solidFill>
          <a:ln>
            <a:solidFill>
              <a:srgbClr val="007034"/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7FDBF09-8E17-FA54-6C19-4B21BC3858D2}"/>
              </a:ext>
            </a:extLst>
          </p:cNvPr>
          <p:cNvSpPr txBox="1">
            <a:spLocks/>
          </p:cNvSpPr>
          <p:nvPr/>
        </p:nvSpPr>
        <p:spPr>
          <a:xfrm>
            <a:off x="578864" y="1506373"/>
            <a:ext cx="3745504" cy="148656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200" b="1">
                <a:solidFill>
                  <a:srgbClr val="007034"/>
                </a:solidFill>
                <a:latin typeface="+mn-lt"/>
                <a:ea typeface="Verdana"/>
                <a:cs typeface="+mj-cs"/>
              </a:rPr>
              <a:t>STRENGHTHS</a:t>
            </a:r>
            <a:br>
              <a:rPr lang="en-US" sz="1200">
                <a:cs typeface="+mj-cs"/>
              </a:rPr>
            </a:br>
            <a:endParaRPr lang="en-US" sz="1200">
              <a:solidFill>
                <a:schemeClr val="bg2">
                  <a:lumMod val="50000"/>
                </a:schemeClr>
              </a:solidFill>
              <a:latin typeface="+mn-lt"/>
              <a:cs typeface="+mj-cs"/>
            </a:endParaRPr>
          </a:p>
          <a:p>
            <a:pPr marL="171450" lvl="0" indent="-171450" algn="l" defTabSz="9144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chemeClr val="tx1"/>
                </a:solidFill>
                <a:latin typeface="+mn-lt"/>
                <a:ea typeface="Verdana"/>
                <a:cs typeface="+mj-cs"/>
              </a:rPr>
              <a:t>Expansive consumer base – spans multiple diverse industries</a:t>
            </a:r>
            <a:endParaRPr lang="en-US" sz="1100">
              <a:solidFill>
                <a:schemeClr val="tx1"/>
              </a:solidFill>
              <a:latin typeface="+mn-lt"/>
              <a:ea typeface="Verdana"/>
              <a:cs typeface="Arial"/>
            </a:endParaRPr>
          </a:p>
          <a:p>
            <a:pPr marL="171450" indent="-171450" algn="l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chemeClr val="tx1"/>
                </a:solidFill>
                <a:latin typeface="+mn-lt"/>
                <a:ea typeface="Verdana"/>
                <a:cs typeface="+mj-cs"/>
              </a:rPr>
              <a:t>Strong vertical integration and diversified generation </a:t>
            </a:r>
            <a:r>
              <a:rPr lang="en-US" sz="1100">
                <a:solidFill>
                  <a:schemeClr val="tx1"/>
                </a:solidFill>
                <a:ea typeface="Verdana"/>
                <a:cs typeface="+mj-cs"/>
              </a:rPr>
              <a:t>portfolio. Revenue</a:t>
            </a:r>
            <a:r>
              <a:rPr lang="en-US" sz="1100">
                <a:solidFill>
                  <a:schemeClr val="tx1"/>
                </a:solidFill>
                <a:latin typeface="+mn-lt"/>
                <a:ea typeface="Verdana"/>
                <a:cs typeface="+mj-cs"/>
              </a:rPr>
              <a:t> of US$28.77Bn million, an increase of 15.4% from 2021</a:t>
            </a:r>
            <a:endParaRPr lang="en-US" sz="1100">
              <a:solidFill>
                <a:schemeClr val="tx1"/>
              </a:solidFill>
              <a:latin typeface="+mn-lt"/>
              <a:ea typeface="Verdana"/>
              <a:cs typeface="Arial"/>
            </a:endParaRPr>
          </a:p>
          <a:p>
            <a:pPr marL="171450" lvl="0" indent="-171450" algn="l" defTabSz="9144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chemeClr val="tx1"/>
                </a:solidFill>
                <a:latin typeface="+mn-lt"/>
                <a:ea typeface="Verdana"/>
                <a:cs typeface="+mj-cs"/>
              </a:rPr>
              <a:t>Product/Service Diversity: Extensive service portfolio</a:t>
            </a:r>
            <a:endParaRPr lang="en-US" sz="1100">
              <a:solidFill>
                <a:schemeClr val="tx1"/>
              </a:solidFill>
              <a:latin typeface="+mn-lt"/>
              <a:ea typeface="Verdana"/>
              <a:cs typeface="Arial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F7ECE87-BEFF-C508-C8B6-5B019E64A6F0}"/>
              </a:ext>
            </a:extLst>
          </p:cNvPr>
          <p:cNvSpPr txBox="1">
            <a:spLocks/>
          </p:cNvSpPr>
          <p:nvPr/>
        </p:nvSpPr>
        <p:spPr>
          <a:xfrm>
            <a:off x="578864" y="3857950"/>
            <a:ext cx="3269254" cy="131728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sz="1200" b="1">
                <a:solidFill>
                  <a:srgbClr val="007034"/>
                </a:solidFill>
                <a:latin typeface="+mn-lt"/>
                <a:ea typeface="Verdana" panose="020B0604030504040204" pitchFamily="34" charset="0"/>
                <a:cs typeface="+mj-cs"/>
              </a:rPr>
              <a:t>OPPORTUNITIES</a:t>
            </a:r>
            <a:br>
              <a:rPr lang="en-US" sz="1200">
                <a:solidFill>
                  <a:schemeClr val="bg2">
                    <a:lumMod val="50000"/>
                  </a:schemeClr>
                </a:solidFill>
                <a:latin typeface="+mn-lt"/>
                <a:cs typeface="+mj-cs"/>
              </a:rPr>
            </a:br>
            <a:endParaRPr lang="en-US" sz="1200">
              <a:solidFill>
                <a:schemeClr val="bg2">
                  <a:lumMod val="50000"/>
                </a:schemeClr>
              </a:solidFill>
              <a:latin typeface="+mn-lt"/>
              <a:cs typeface="+mj-cs"/>
            </a:endParaRPr>
          </a:p>
          <a:p>
            <a:pPr marL="171450" lvl="0" indent="-171450" algn="l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j-cs"/>
              </a:rPr>
              <a:t>US government incentives for renewable energy production</a:t>
            </a:r>
          </a:p>
          <a:p>
            <a:pPr marL="171450" lvl="0" indent="-171450" algn="l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j-cs"/>
              </a:rPr>
              <a:t>Positive outlook for electricity sales to retail customers in the US</a:t>
            </a:r>
          </a:p>
          <a:p>
            <a:pPr marL="171450" lvl="0" indent="-171450" algn="l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+mj-cs"/>
              </a:rPr>
              <a:t>Positive outlook for US renewable energy market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2F326E7-6903-CD17-B47B-ACEBA8EA118B}"/>
              </a:ext>
            </a:extLst>
          </p:cNvPr>
          <p:cNvSpPr txBox="1">
            <a:spLocks/>
          </p:cNvSpPr>
          <p:nvPr/>
        </p:nvSpPr>
        <p:spPr>
          <a:xfrm>
            <a:off x="6650244" y="1506373"/>
            <a:ext cx="3807277" cy="7755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 defTabSz="914400">
              <a:spcBef>
                <a:spcPct val="20000"/>
              </a:spcBef>
              <a:defRPr/>
            </a:pPr>
            <a:r>
              <a:rPr lang="en-US" sz="1200" b="1">
                <a:solidFill>
                  <a:srgbClr val="007034"/>
                </a:solidFill>
                <a:latin typeface="+mn-lt"/>
                <a:ea typeface="Verdana"/>
                <a:cs typeface="+mj-cs"/>
              </a:rPr>
              <a:t>WEAKNESSES</a:t>
            </a:r>
            <a:br>
              <a:rPr lang="en-US" sz="1200">
                <a:cs typeface="+mj-cs"/>
              </a:rPr>
            </a:br>
            <a:endParaRPr lang="en-US" sz="1200">
              <a:solidFill>
                <a:schemeClr val="accent2"/>
              </a:solidFill>
              <a:latin typeface="+mn-lt"/>
              <a:cs typeface="+mj-cs"/>
            </a:endParaRPr>
          </a:p>
          <a:p>
            <a:pPr marL="171450" indent="-171450" algn="r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chemeClr val="tx1"/>
                </a:solidFill>
                <a:latin typeface="+mn-lt"/>
                <a:ea typeface="Verdana"/>
                <a:cs typeface="+mj-cs"/>
              </a:rPr>
              <a:t>Operations are heavily concentrated</a:t>
            </a:r>
            <a:r>
              <a:rPr lang="en-US" sz="1100">
                <a:solidFill>
                  <a:schemeClr val="tx1"/>
                </a:solidFill>
                <a:ea typeface="Verdana"/>
                <a:cs typeface="+mj-cs"/>
              </a:rPr>
              <a:t> in EU&amp;I.</a:t>
            </a:r>
            <a:endParaRPr lang="en-US" sz="1100">
              <a:solidFill>
                <a:schemeClr val="tx1"/>
              </a:solidFill>
              <a:latin typeface="+mn-lt"/>
              <a:ea typeface="Verdana"/>
              <a:cs typeface="Arial"/>
            </a:endParaRPr>
          </a:p>
          <a:p>
            <a:pPr lvl="0" algn="r" defTabSz="914400">
              <a:spcBef>
                <a:spcPct val="20000"/>
              </a:spcBef>
              <a:defRPr/>
            </a:pPr>
            <a:endParaRPr lang="en-US" sz="110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5D9AE49-8E1F-3F3D-08F7-68022B24FF21}"/>
              </a:ext>
            </a:extLst>
          </p:cNvPr>
          <p:cNvSpPr txBox="1">
            <a:spLocks/>
          </p:cNvSpPr>
          <p:nvPr/>
        </p:nvSpPr>
        <p:spPr>
          <a:xfrm>
            <a:off x="6934200" y="3852122"/>
            <a:ext cx="3516086" cy="97872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 defTabSz="914400">
              <a:spcBef>
                <a:spcPct val="20000"/>
              </a:spcBef>
              <a:defRPr/>
            </a:pPr>
            <a:r>
              <a:rPr lang="en-US" sz="1200" b="1">
                <a:solidFill>
                  <a:srgbClr val="007034"/>
                </a:solidFill>
                <a:latin typeface="+mn-lt"/>
                <a:ea typeface="Verdana"/>
                <a:cs typeface="+mj-cs"/>
              </a:rPr>
              <a:t>THREATS</a:t>
            </a:r>
            <a:br>
              <a:rPr lang="en-US" sz="1200">
                <a:cs typeface="+mj-cs"/>
              </a:rPr>
            </a:br>
            <a:endParaRPr lang="en-US" sz="1200">
              <a:solidFill>
                <a:schemeClr val="accent3"/>
              </a:solidFill>
              <a:latin typeface="+mn-lt"/>
              <a:cs typeface="+mj-cs"/>
            </a:endParaRPr>
          </a:p>
          <a:p>
            <a:pPr marL="171450" lvl="0" indent="-171450" algn="r" defTabSz="9144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chemeClr val="tx1"/>
                </a:solidFill>
                <a:latin typeface="+mn-lt"/>
                <a:ea typeface="Verdana"/>
                <a:cs typeface="+mj-cs"/>
              </a:rPr>
              <a:t>Compliance with environmental laws and regulations</a:t>
            </a:r>
            <a:endParaRPr lang="en-US" sz="1100">
              <a:solidFill>
                <a:schemeClr val="tx1"/>
              </a:solidFill>
              <a:latin typeface="+mn-lt"/>
              <a:ea typeface="Verdana"/>
              <a:cs typeface="Arial"/>
            </a:endParaRPr>
          </a:p>
          <a:p>
            <a:pPr marL="171450" lvl="0" indent="-171450" algn="r" defTabSz="9144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chemeClr val="tx1"/>
                </a:solidFill>
                <a:latin typeface="+mn-lt"/>
                <a:ea typeface="Verdana"/>
                <a:cs typeface="+mj-cs"/>
              </a:rPr>
              <a:t>Intense competition </a:t>
            </a:r>
            <a:endParaRPr lang="en-US" sz="1100">
              <a:solidFill>
                <a:schemeClr val="tx1"/>
              </a:solidFill>
              <a:latin typeface="+mn-lt"/>
              <a:ea typeface="Verdana"/>
              <a:cs typeface="Arial"/>
            </a:endParaRPr>
          </a:p>
          <a:p>
            <a:pPr marL="171450" lvl="0" indent="-171450" algn="r" defTabSz="9144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chemeClr val="tx1"/>
                </a:solidFill>
                <a:latin typeface="+mn-lt"/>
                <a:ea typeface="Verdana"/>
                <a:cs typeface="+mj-cs"/>
              </a:rPr>
              <a:t>Fluctuations in commodity prices</a:t>
            </a:r>
            <a:endParaRPr lang="en-US" sz="1100">
              <a:solidFill>
                <a:schemeClr val="tx1"/>
              </a:solidFill>
              <a:latin typeface="+mn-lt"/>
              <a:ea typeface="Verdana"/>
              <a:cs typeface="Arial"/>
            </a:endParaRPr>
          </a:p>
        </p:txBody>
      </p:sp>
      <p:pic>
        <p:nvPicPr>
          <p:cNvPr id="37" name="Picture 36" descr="A logo for a company&#10;&#10;Description automatically generated">
            <a:extLst>
              <a:ext uri="{FF2B5EF4-FFF2-40B4-BE49-F238E27FC236}">
                <a16:creationId xmlns:a16="http://schemas.microsoft.com/office/drawing/2014/main" id="{027AE210-9C94-8835-9315-FE015A880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42335" y="2786892"/>
            <a:ext cx="1551423" cy="1551423"/>
          </a:xfrm>
          <a:prstGeom prst="rect">
            <a:avLst/>
          </a:prstGeom>
        </p:spPr>
      </p:pic>
      <p:sp>
        <p:nvSpPr>
          <p:cNvPr id="26" name="Freeform 57">
            <a:extLst>
              <a:ext uri="{FF2B5EF4-FFF2-40B4-BE49-F238E27FC236}">
                <a16:creationId xmlns:a16="http://schemas.microsoft.com/office/drawing/2014/main" id="{D1A8B4E7-AD86-2858-37EA-5880AF07B542}"/>
              </a:ext>
            </a:extLst>
          </p:cNvPr>
          <p:cNvSpPr>
            <a:spLocks noEditPoints="1"/>
          </p:cNvSpPr>
          <p:nvPr/>
        </p:nvSpPr>
        <p:spPr bwMode="auto">
          <a:xfrm>
            <a:off x="4938564" y="2990934"/>
            <a:ext cx="376464" cy="376468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Google Shape;113;g21320600dff_1_36">
            <a:extLst>
              <a:ext uri="{FF2B5EF4-FFF2-40B4-BE49-F238E27FC236}">
                <a16:creationId xmlns:a16="http://schemas.microsoft.com/office/drawing/2014/main" id="{C85E7A6E-3E42-CB07-2F92-CC11CDF086E1}"/>
              </a:ext>
            </a:extLst>
          </p:cNvPr>
          <p:cNvSpPr txBox="1">
            <a:spLocks/>
          </p:cNvSpPr>
          <p:nvPr/>
        </p:nvSpPr>
        <p:spPr>
          <a:xfrm>
            <a:off x="718478" y="6415245"/>
            <a:ext cx="243116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" b="1" i="1" u="none" strike="noStrike" kern="0" cap="none" spc="0" normalizeH="0" baseline="0" noProof="0">
                <a:ln>
                  <a:noFill/>
                </a:ln>
                <a:solidFill>
                  <a:srgbClr val="0F274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Source(s): </a:t>
            </a:r>
            <a:r>
              <a:rPr lang="en-US" sz="600" i="1" err="1">
                <a:solidFill>
                  <a:srgbClr val="0F2741"/>
                </a:solidFill>
                <a:ea typeface="+mn-ea"/>
                <a:cs typeface="+mn-cs"/>
              </a:rPr>
              <a:t>Marketline</a:t>
            </a:r>
            <a:endParaRPr kumimoji="0" lang="en-US" sz="600" b="0" i="1" u="none" strike="noStrike" kern="0" cap="none" spc="0" normalizeH="0" baseline="0" noProof="0">
              <a:ln>
                <a:noFill/>
              </a:ln>
              <a:solidFill>
                <a:srgbClr val="0F274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56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320600dff_1_36"/>
          <p:cNvSpPr txBox="1">
            <a:spLocks noGrp="1"/>
          </p:cNvSpPr>
          <p:nvPr>
            <p:ph type="title"/>
          </p:nvPr>
        </p:nvSpPr>
        <p:spPr>
          <a:xfrm>
            <a:off x="2476867" y="14511"/>
            <a:ext cx="6287504" cy="45691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SECTOR &amp; INDUSTRY OVERVIEW</a:t>
            </a:r>
          </a:p>
        </p:txBody>
      </p:sp>
      <p:sp>
        <p:nvSpPr>
          <p:cNvPr id="113" name="Google Shape;113;g21320600dff_1_36"/>
          <p:cNvSpPr txBox="1">
            <a:spLocks noGrp="1"/>
          </p:cNvSpPr>
          <p:nvPr>
            <p:ph type="sldNum" idx="4294967295"/>
          </p:nvPr>
        </p:nvSpPr>
        <p:spPr>
          <a:xfrm>
            <a:off x="356813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cs typeface="Arial"/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E0D9B0-B6F1-05B2-0D82-ECE7F8B69183}"/>
              </a:ext>
            </a:extLst>
          </p:cNvPr>
          <p:cNvSpPr/>
          <p:nvPr/>
        </p:nvSpPr>
        <p:spPr bwMode="auto">
          <a:xfrm flipV="1">
            <a:off x="6352373" y="778776"/>
            <a:ext cx="475488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3CBA0D-DE20-9651-FD1A-612741009898}"/>
              </a:ext>
            </a:extLst>
          </p:cNvPr>
          <p:cNvSpPr/>
          <p:nvPr/>
        </p:nvSpPr>
        <p:spPr bwMode="auto">
          <a:xfrm>
            <a:off x="265159" y="555659"/>
            <a:ext cx="5897370" cy="324210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algn="just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a typeface="Verdana"/>
                <a:cs typeface="Arial"/>
              </a:rPr>
              <a:t>US electricity sales continued to rise in 2022 as the market continues to recover from the pandemic. </a:t>
            </a:r>
            <a:endParaRPr lang="en-US"/>
          </a:p>
          <a:p>
            <a:pPr marL="628650" lvl="1" indent="-171450" algn="just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a typeface="Verdana"/>
                <a:cs typeface="Arial"/>
              </a:rPr>
              <a:t>Sales increased 3.6% in the first 8 months compared to the prior year</a:t>
            </a:r>
            <a:endParaRPr lang="en-US">
              <a:cs typeface="Arial"/>
            </a:endParaRPr>
          </a:p>
          <a:p>
            <a:pPr marL="171450" indent="-171450" algn="just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a typeface="Verdana"/>
                <a:cs typeface="Arial"/>
              </a:rPr>
              <a:t>Sales growth suppressed by significant increase in costs (15.8% increase in Revenue)</a:t>
            </a:r>
          </a:p>
          <a:p>
            <a:pPr marL="628650" lvl="1" indent="-171450" algn="just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a typeface="Verdana"/>
                <a:cs typeface="Arial"/>
              </a:rPr>
              <a:t>Ex. Natural gas prices more than doubled due to global shortages exacerbated by the conflict with Russia</a:t>
            </a:r>
            <a:endParaRPr lang="en-US" sz="1100">
              <a:cs typeface="Arial"/>
            </a:endParaRPr>
          </a:p>
          <a:p>
            <a:pPr marL="171450" indent="-171450" algn="just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a typeface="Verdana"/>
                <a:cs typeface="Arial"/>
              </a:rPr>
              <a:t>In response to extreme climate, industry and policymakers worked to bolster reserves, deploy energy storage and microgrids, strengthen infrastructure, etc.</a:t>
            </a:r>
          </a:p>
          <a:p>
            <a:pPr marL="171450" indent="-171450" algn="just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a typeface="Verdana"/>
                <a:cs typeface="Arial"/>
              </a:rPr>
              <a:t>Providing secure, reliable, affordable, and clean electricity is a rising problem as inflation, high fuel costs, and supply chain snags will keep electricity prices elevated</a:t>
            </a:r>
          </a:p>
          <a:p>
            <a:pPr marL="171450" indent="-171450" algn="just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a typeface="Verdana"/>
                <a:cs typeface="Arial"/>
              </a:rPr>
              <a:t>Renewable energy experienced industry wide growth driven by soaring demand and attractive long-term incentives</a:t>
            </a:r>
          </a:p>
          <a:p>
            <a:pPr marL="171450" indent="-171450" algn="just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a typeface="Verdana"/>
                <a:cs typeface="Arial"/>
              </a:rPr>
              <a:t>Renewable energy industry did incur a suppression in growth due to rising costs and delays, driven by supply chain disruption, trade policy uncertainty, inflation, rising interest rates, and interconnection delays.</a:t>
            </a:r>
          </a:p>
          <a:p>
            <a:pPr marL="171450" indent="-171450" algn="just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>
                <a:ea typeface="Verdana"/>
                <a:cs typeface="Arial"/>
              </a:rPr>
              <a:t>Many challenges in 2022 will carry over into 2023, but growth will be driven by demand and clean energy incentives in the Inflation Reduction Act (IRA)</a:t>
            </a:r>
          </a:p>
        </p:txBody>
      </p:sp>
      <p:sp>
        <p:nvSpPr>
          <p:cNvPr id="10" name="Google Shape;113;g21320600dff_1_36">
            <a:extLst>
              <a:ext uri="{FF2B5EF4-FFF2-40B4-BE49-F238E27FC236}">
                <a16:creationId xmlns:a16="http://schemas.microsoft.com/office/drawing/2014/main" id="{BD588F16-DC6E-6069-3FFC-721789B3A0D0}"/>
              </a:ext>
            </a:extLst>
          </p:cNvPr>
          <p:cNvSpPr txBox="1">
            <a:spLocks/>
          </p:cNvSpPr>
          <p:nvPr/>
        </p:nvSpPr>
        <p:spPr>
          <a:xfrm>
            <a:off x="743228" y="6478389"/>
            <a:ext cx="2931909" cy="4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kumimoji="0" lang="en-US" sz="600" b="1" i="1" u="none" strike="noStrike" kern="0" cap="none" spc="0" normalizeH="0" baseline="0" noProof="0">
                <a:ln>
                  <a:noFill/>
                </a:ln>
                <a:solidFill>
                  <a:srgbClr val="0F274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Source(s): </a:t>
            </a:r>
            <a:r>
              <a:rPr kumimoji="0" lang="en-US" sz="600" b="0" i="1" u="none" strike="noStrike" kern="0" cap="none" spc="0" normalizeH="0" baseline="0" noProof="0">
                <a:ln>
                  <a:noFill/>
                </a:ln>
                <a:solidFill>
                  <a:srgbClr val="0F274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Statista, IBIS, Statista</a:t>
            </a:r>
            <a:r>
              <a:rPr lang="en-US" sz="600" i="1" kern="0">
                <a:solidFill>
                  <a:srgbClr val="0F2741"/>
                </a:solidFill>
                <a:ea typeface="+mn-ea"/>
                <a:cs typeface="+mn-cs"/>
              </a:rPr>
              <a:t>, U.S. Energy Information Administration</a:t>
            </a:r>
            <a:endParaRPr kumimoji="0" lang="en-US" sz="600" b="0" i="1" u="none" strike="noStrike" kern="0" cap="none" spc="0" normalizeH="0" baseline="0" noProof="0">
              <a:ln>
                <a:noFill/>
              </a:ln>
              <a:solidFill>
                <a:srgbClr val="0F274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4" name="Picture 13" descr="A graph of energy consumption&#10;&#10;Description automatically generated">
            <a:extLst>
              <a:ext uri="{FF2B5EF4-FFF2-40B4-BE49-F238E27FC236}">
                <a16:creationId xmlns:a16="http://schemas.microsoft.com/office/drawing/2014/main" id="{44ECE665-456A-B0A4-8E8A-EA8C41265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5" r="3050" b="12919"/>
          <a:stretch/>
        </p:blipFill>
        <p:spPr>
          <a:xfrm>
            <a:off x="6352373" y="555659"/>
            <a:ext cx="4754880" cy="3197738"/>
          </a:xfrm>
          <a:prstGeom prst="rect">
            <a:avLst/>
          </a:prstGeom>
        </p:spPr>
      </p:pic>
      <p:pic>
        <p:nvPicPr>
          <p:cNvPr id="16" name="Picture 15" descr="A graph with blue and white text&#10;&#10;Description automatically generated">
            <a:extLst>
              <a:ext uri="{FF2B5EF4-FFF2-40B4-BE49-F238E27FC236}">
                <a16:creationId xmlns:a16="http://schemas.microsoft.com/office/drawing/2014/main" id="{7A5FB402-625F-10CC-D880-ED6F2DF24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81" y="3799442"/>
            <a:ext cx="4754880" cy="2719276"/>
          </a:xfrm>
          <a:prstGeom prst="rect">
            <a:avLst/>
          </a:prstGeom>
        </p:spPr>
      </p:pic>
      <p:sp>
        <p:nvSpPr>
          <p:cNvPr id="17" name="AutoShape 2" descr="data visualization of the top six energy sources used for U.S. electricity generation">
            <a:extLst>
              <a:ext uri="{FF2B5EF4-FFF2-40B4-BE49-F238E27FC236}">
                <a16:creationId xmlns:a16="http://schemas.microsoft.com/office/drawing/2014/main" id="{20C1B324-2A47-6B77-04F7-4364917924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 descr="A graph of energy consumption&#10;&#10;Description automatically generated">
            <a:extLst>
              <a:ext uri="{FF2B5EF4-FFF2-40B4-BE49-F238E27FC236}">
                <a16:creationId xmlns:a16="http://schemas.microsoft.com/office/drawing/2014/main" id="{91383197-250D-00A1-9CBD-59461C6A3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58" y="3883447"/>
            <a:ext cx="5895799" cy="25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27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897d290a75_0_22"/>
          <p:cNvSpPr txBox="1">
            <a:spLocks noGrp="1"/>
          </p:cNvSpPr>
          <p:nvPr>
            <p:ph type="title"/>
          </p:nvPr>
        </p:nvSpPr>
        <p:spPr>
          <a:xfrm>
            <a:off x="2514089" y="35512"/>
            <a:ext cx="5395917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SECTOR &amp; INDUSTRY OVERVIEW</a:t>
            </a:r>
          </a:p>
        </p:txBody>
      </p:sp>
      <p:sp>
        <p:nvSpPr>
          <p:cNvPr id="124" name="Google Shape;124;g1897d290a75_0_22"/>
          <p:cNvSpPr txBox="1">
            <a:spLocks noGrp="1"/>
          </p:cNvSpPr>
          <p:nvPr>
            <p:ph type="sldNum" idx="4294967295"/>
          </p:nvPr>
        </p:nvSpPr>
        <p:spPr>
          <a:xfrm>
            <a:off x="356813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cs typeface="Arial"/>
              </a:rPr>
              <a:t>8</a:t>
            </a:r>
            <a:endParaRPr/>
          </a:p>
        </p:txBody>
      </p:sp>
      <p:sp>
        <p:nvSpPr>
          <p:cNvPr id="4" name="New shape">
            <a:extLst>
              <a:ext uri="{FF2B5EF4-FFF2-40B4-BE49-F238E27FC236}">
                <a16:creationId xmlns:a16="http://schemas.microsoft.com/office/drawing/2014/main" id="{E45A986A-831D-1D5C-188E-5DAA5AD3570B}"/>
              </a:ext>
            </a:extLst>
          </p:cNvPr>
          <p:cNvSpPr/>
          <p:nvPr/>
        </p:nvSpPr>
        <p:spPr>
          <a:xfrm>
            <a:off x="5790447" y="483025"/>
            <a:ext cx="5269439" cy="365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b">
            <a:normAutofit/>
          </a:bodyPr>
          <a:lstStyle/>
          <a:p>
            <a:pPr algn="ctr"/>
            <a:r>
              <a:rPr lang="en-US" sz="1000" b="1">
                <a:solidFill>
                  <a:srgbClr val="005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Coal &amp; Natural Gas Power in the US: Companies &amp; Market Share (2023)</a:t>
            </a:r>
          </a:p>
        </p:txBody>
      </p:sp>
      <p:sp>
        <p:nvSpPr>
          <p:cNvPr id="8" name="New shape">
            <a:extLst>
              <a:ext uri="{FF2B5EF4-FFF2-40B4-BE49-F238E27FC236}">
                <a16:creationId xmlns:a16="http://schemas.microsoft.com/office/drawing/2014/main" id="{273CD6AB-F6EE-37DD-D97B-384E92B60DA3}"/>
              </a:ext>
            </a:extLst>
          </p:cNvPr>
          <p:cNvSpPr/>
          <p:nvPr/>
        </p:nvSpPr>
        <p:spPr>
          <a:xfrm>
            <a:off x="536549" y="817974"/>
            <a:ext cx="3955079" cy="36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t">
            <a:noAutofit/>
          </a:bodyPr>
          <a:lstStyle/>
          <a:p>
            <a:pPr algn="ctr"/>
            <a:endParaRPr lang="en-US" sz="1200" b="1">
              <a:solidFill>
                <a:srgbClr val="005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New shape">
            <a:extLst>
              <a:ext uri="{FF2B5EF4-FFF2-40B4-BE49-F238E27FC236}">
                <a16:creationId xmlns:a16="http://schemas.microsoft.com/office/drawing/2014/main" id="{2980F386-B162-1A4B-4AFA-01BE3D85FA06}"/>
              </a:ext>
            </a:extLst>
          </p:cNvPr>
          <p:cNvSpPr/>
          <p:nvPr/>
        </p:nvSpPr>
        <p:spPr>
          <a:xfrm>
            <a:off x="739200" y="6566144"/>
            <a:ext cx="9576000" cy="249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t">
            <a:normAutofit/>
          </a:bodyPr>
          <a:lstStyle/>
          <a:p>
            <a:r>
              <a:rPr sz="600" b="1" i="1">
                <a:solidFill>
                  <a:srgbClr val="0F2741"/>
                </a:solidFill>
                <a:latin typeface="+mj-lt"/>
              </a:rPr>
              <a:t>Source(s):</a:t>
            </a:r>
            <a:r>
              <a:rPr lang="en-US" sz="600" b="1" i="1">
                <a:solidFill>
                  <a:srgbClr val="0F2741"/>
                </a:solidFill>
                <a:latin typeface="+mj-lt"/>
              </a:rPr>
              <a:t> </a:t>
            </a:r>
            <a:r>
              <a:rPr lang="en-US" sz="600" i="1">
                <a:solidFill>
                  <a:srgbClr val="0F2741"/>
                </a:solidFill>
                <a:latin typeface="+mj-lt"/>
              </a:rPr>
              <a:t>Statista, IBIS, Statista, U.S. Energy Information Administration</a:t>
            </a:r>
            <a:endParaRPr sz="600" b="0" i="1">
              <a:solidFill>
                <a:srgbClr val="0F2741"/>
              </a:solidFill>
              <a:latin typeface="+mj-lt"/>
            </a:endParaRPr>
          </a:p>
        </p:txBody>
      </p:sp>
      <p:pic>
        <p:nvPicPr>
          <p:cNvPr id="2" name="Picture 1" descr="A graph showing the company's prices">
            <a:extLst>
              <a:ext uri="{FF2B5EF4-FFF2-40B4-BE49-F238E27FC236}">
                <a16:creationId xmlns:a16="http://schemas.microsoft.com/office/drawing/2014/main" id="{9D2C2555-C8BE-630C-ECCE-CD2F1412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2" t="17714" r="2054" b="7996"/>
          <a:stretch/>
        </p:blipFill>
        <p:spPr>
          <a:xfrm>
            <a:off x="5790447" y="915431"/>
            <a:ext cx="5269439" cy="27203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AC7E13-8BA5-DD6C-14D9-647DEFC785C8}"/>
              </a:ext>
            </a:extLst>
          </p:cNvPr>
          <p:cNvSpPr/>
          <p:nvPr/>
        </p:nvSpPr>
        <p:spPr bwMode="auto">
          <a:xfrm>
            <a:off x="2982843" y="3734550"/>
            <a:ext cx="2807604" cy="24941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en-US" sz="1000" b="1">
                <a:solidFill>
                  <a:srgbClr val="C00000"/>
                </a:solidFill>
                <a:latin typeface="+mn-lt"/>
                <a:ea typeface="Verdana" panose="020B0604030504040204" pitchFamily="34" charset="0"/>
              </a:rPr>
              <a:t>Utilities Sector Breakdown by Market Share</a:t>
            </a:r>
          </a:p>
        </p:txBody>
      </p:sp>
      <p:pic>
        <p:nvPicPr>
          <p:cNvPr id="14" name="Picture 13" descr="A diagram of a company&#10;&#10;Description automatically generated">
            <a:extLst>
              <a:ext uri="{FF2B5EF4-FFF2-40B4-BE49-F238E27FC236}">
                <a16:creationId xmlns:a16="http://schemas.microsoft.com/office/drawing/2014/main" id="{2FCE0624-4E09-DDFD-1E39-D96C4F2AB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315" y="4039968"/>
            <a:ext cx="1974625" cy="22638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D6B7A50-C337-FF53-8BAF-A92FBA1546D3}"/>
              </a:ext>
            </a:extLst>
          </p:cNvPr>
          <p:cNvSpPr/>
          <p:nvPr/>
        </p:nvSpPr>
        <p:spPr bwMode="auto">
          <a:xfrm>
            <a:off x="150057" y="3734550"/>
            <a:ext cx="2707422" cy="24941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en-US" sz="1000" b="1">
                <a:solidFill>
                  <a:srgbClr val="C00000"/>
                </a:solidFill>
                <a:latin typeface="+mn-lt"/>
                <a:ea typeface="Verdana" panose="020B0604030504040204" pitchFamily="34" charset="0"/>
              </a:rPr>
              <a:t>Wind Power Breakdown by Market Share</a:t>
            </a:r>
          </a:p>
        </p:txBody>
      </p:sp>
      <p:pic>
        <p:nvPicPr>
          <p:cNvPr id="16" name="Picture 15" descr="A screen shot of a chart&#10;&#10;Description automatically generated">
            <a:extLst>
              <a:ext uri="{FF2B5EF4-FFF2-40B4-BE49-F238E27FC236}">
                <a16:creationId xmlns:a16="http://schemas.microsoft.com/office/drawing/2014/main" id="{4BFDA503-20E5-5A89-7BAC-0CB31F65F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2" y="4029332"/>
            <a:ext cx="1679112" cy="2258688"/>
          </a:xfrm>
          <a:prstGeom prst="rect">
            <a:avLst/>
          </a:prstGeom>
        </p:spPr>
      </p:pic>
      <p:pic>
        <p:nvPicPr>
          <p:cNvPr id="18" name="Picture 17" descr="A graph with blue lines&#10;&#10;Description automatically generated">
            <a:extLst>
              <a:ext uri="{FF2B5EF4-FFF2-40B4-BE49-F238E27FC236}">
                <a16:creationId xmlns:a16="http://schemas.microsoft.com/office/drawing/2014/main" id="{CF11B1E5-B362-2CD5-B04E-5AF57426A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29" y="569980"/>
            <a:ext cx="5438471" cy="3069403"/>
          </a:xfrm>
          <a:prstGeom prst="rect">
            <a:avLst/>
          </a:prstGeom>
        </p:spPr>
      </p:pic>
      <p:pic>
        <p:nvPicPr>
          <p:cNvPr id="22" name="Picture 21" descr="A diagram of energy sources&#10;&#10;Description automatically generated">
            <a:extLst>
              <a:ext uri="{FF2B5EF4-FFF2-40B4-BE49-F238E27FC236}">
                <a16:creationId xmlns:a16="http://schemas.microsoft.com/office/drawing/2014/main" id="{6DAA7412-26B1-C3AE-E9FE-7624C528A1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394"/>
          <a:stretch/>
        </p:blipFill>
        <p:spPr>
          <a:xfrm>
            <a:off x="6264351" y="3737657"/>
            <a:ext cx="4713514" cy="26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4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897d290a75_0_22"/>
          <p:cNvSpPr txBox="1">
            <a:spLocks noGrp="1"/>
          </p:cNvSpPr>
          <p:nvPr>
            <p:ph type="title"/>
          </p:nvPr>
        </p:nvSpPr>
        <p:spPr>
          <a:xfrm>
            <a:off x="2514089" y="35512"/>
            <a:ext cx="5395917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SECTOR &amp; INDUSTRY OVERVIEW</a:t>
            </a:r>
          </a:p>
        </p:txBody>
      </p:sp>
      <p:sp>
        <p:nvSpPr>
          <p:cNvPr id="124" name="Google Shape;124;g1897d290a75_0_22"/>
          <p:cNvSpPr txBox="1">
            <a:spLocks noGrp="1"/>
          </p:cNvSpPr>
          <p:nvPr>
            <p:ph type="sldNum" idx="4294967295"/>
          </p:nvPr>
        </p:nvSpPr>
        <p:spPr>
          <a:xfrm>
            <a:off x="356813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cs typeface="Arial"/>
              </a:rPr>
              <a:t>9</a:t>
            </a:r>
            <a:endParaRPr/>
          </a:p>
        </p:txBody>
      </p:sp>
      <p:sp>
        <p:nvSpPr>
          <p:cNvPr id="4" name="New shape">
            <a:extLst>
              <a:ext uri="{FF2B5EF4-FFF2-40B4-BE49-F238E27FC236}">
                <a16:creationId xmlns:a16="http://schemas.microsoft.com/office/drawing/2014/main" id="{9359B1B9-DF82-2603-12CB-1AE68243F4AC}"/>
              </a:ext>
            </a:extLst>
          </p:cNvPr>
          <p:cNvSpPr/>
          <p:nvPr/>
        </p:nvSpPr>
        <p:spPr>
          <a:xfrm>
            <a:off x="263876" y="636763"/>
            <a:ext cx="11196000" cy="430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b">
            <a:normAutofit/>
          </a:bodyPr>
          <a:lstStyle/>
          <a:p>
            <a:pPr algn="l">
              <a:lnSpc>
                <a:spcPct val="100000"/>
              </a:lnSpc>
              <a:spcAft>
                <a:spcPct val="20000"/>
              </a:spcAft>
            </a:pPr>
            <a:endParaRPr sz="1800">
              <a:solidFill>
                <a:srgbClr val="0F2741"/>
              </a:solidFill>
              <a:latin typeface="+mj-lt"/>
            </a:endParaRPr>
          </a:p>
        </p:txBody>
      </p:sp>
      <p:pic>
        <p:nvPicPr>
          <p:cNvPr id="7" name="Picture 6" descr="A graph of energy consumption&#10;&#10;Description automatically generated">
            <a:extLst>
              <a:ext uri="{FF2B5EF4-FFF2-40B4-BE49-F238E27FC236}">
                <a16:creationId xmlns:a16="http://schemas.microsoft.com/office/drawing/2014/main" id="{18053342-C405-875D-F2DE-F831E652B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07"/>
          <a:stretch/>
        </p:blipFill>
        <p:spPr>
          <a:xfrm>
            <a:off x="117558" y="400612"/>
            <a:ext cx="5171493" cy="2589194"/>
          </a:xfrm>
          <a:prstGeom prst="rect">
            <a:avLst/>
          </a:prstGeom>
        </p:spPr>
      </p:pic>
      <p:pic>
        <p:nvPicPr>
          <p:cNvPr id="9" name="Picture 8" descr="A graph of electricity generation&#10;&#10;Description automatically generated">
            <a:extLst>
              <a:ext uri="{FF2B5EF4-FFF2-40B4-BE49-F238E27FC236}">
                <a16:creationId xmlns:a16="http://schemas.microsoft.com/office/drawing/2014/main" id="{7CC937B9-BFEC-2121-572D-F88B97448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18"/>
          <a:stretch/>
        </p:blipFill>
        <p:spPr>
          <a:xfrm>
            <a:off x="5439720" y="400612"/>
            <a:ext cx="5395917" cy="2711458"/>
          </a:xfrm>
          <a:prstGeom prst="rect">
            <a:avLst/>
          </a:prstGeom>
        </p:spPr>
      </p:pic>
      <p:pic>
        <p:nvPicPr>
          <p:cNvPr id="11" name="Picture 10" descr="A graph of energy sources&#10;&#10;Description automatically generated">
            <a:extLst>
              <a:ext uri="{FF2B5EF4-FFF2-40B4-BE49-F238E27FC236}">
                <a16:creationId xmlns:a16="http://schemas.microsoft.com/office/drawing/2014/main" id="{8C95AE44-6CC7-D85E-34AA-44DFA3C56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793" y="3178396"/>
            <a:ext cx="4955772" cy="2939157"/>
          </a:xfrm>
          <a:prstGeom prst="rect">
            <a:avLst/>
          </a:prstGeom>
        </p:spPr>
      </p:pic>
      <p:pic>
        <p:nvPicPr>
          <p:cNvPr id="14" name="Picture 13" descr="A graph of energy consumption&#10;&#10;Description automatically generated">
            <a:extLst>
              <a:ext uri="{FF2B5EF4-FFF2-40B4-BE49-F238E27FC236}">
                <a16:creationId xmlns:a16="http://schemas.microsoft.com/office/drawing/2014/main" id="{0E1B397A-CF1D-00E1-574F-81BB68B48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58" y="3162979"/>
            <a:ext cx="5395917" cy="29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387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60 Huntington">
  <a:themeElements>
    <a:clrScheme name="Northeastern">
      <a:dk1>
        <a:sysClr val="windowText" lastClr="000000"/>
      </a:dk1>
      <a:lt1>
        <a:sysClr val="window" lastClr="FFFFFF"/>
      </a:lt1>
      <a:dk2>
        <a:srgbClr val="D41B2C"/>
      </a:dk2>
      <a:lt2>
        <a:srgbClr val="E5D4AB"/>
      </a:lt2>
      <a:accent1>
        <a:srgbClr val="99A3B0"/>
      </a:accent1>
      <a:accent2>
        <a:srgbClr val="CFC7BF"/>
      </a:accent2>
      <a:accent3>
        <a:srgbClr val="A5A5A5"/>
      </a:accent3>
      <a:accent4>
        <a:srgbClr val="A19994"/>
      </a:accent4>
      <a:accent5>
        <a:srgbClr val="385775"/>
      </a:accent5>
      <a:accent6>
        <a:srgbClr val="006EB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60 Huntington">
  <a:themeElements>
    <a:clrScheme name="Northeastern">
      <a:dk1>
        <a:srgbClr val="000000"/>
      </a:dk1>
      <a:lt1>
        <a:srgbClr val="FFFFFF"/>
      </a:lt1>
      <a:dk2>
        <a:srgbClr val="D41B2C"/>
      </a:dk2>
      <a:lt2>
        <a:srgbClr val="E5D4AB"/>
      </a:lt2>
      <a:accent1>
        <a:srgbClr val="99A3B0"/>
      </a:accent1>
      <a:accent2>
        <a:srgbClr val="CFC7BF"/>
      </a:accent2>
      <a:accent3>
        <a:srgbClr val="A5A5A5"/>
      </a:accent3>
      <a:accent4>
        <a:srgbClr val="A19994"/>
      </a:accent4>
      <a:accent5>
        <a:srgbClr val="385775"/>
      </a:accent5>
      <a:accent6>
        <a:srgbClr val="006EB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dde4eae-ede3-4d0e-8252-3592e1bc43c5">
      <UserInfo>
        <DisplayName>Noam Avraham</DisplayName>
        <AccountId>12</AccountId>
        <AccountType/>
      </UserInfo>
      <UserInfo>
        <DisplayName>Krishna Rajnish Patel</DisplayName>
        <AccountId>13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EE656D620B92408B7F785E4E1FEFFE" ma:contentTypeVersion="5" ma:contentTypeDescription="Create a new document." ma:contentTypeScope="" ma:versionID="309aca42daf736b347c719658b843a72">
  <xsd:schema xmlns:xsd="http://www.w3.org/2001/XMLSchema" xmlns:xs="http://www.w3.org/2001/XMLSchema" xmlns:p="http://schemas.microsoft.com/office/2006/metadata/properties" xmlns:ns2="397f7c53-7dc1-4c79-905d-a5ffa8d22277" xmlns:ns3="fdde4eae-ede3-4d0e-8252-3592e1bc43c5" targetNamespace="http://schemas.microsoft.com/office/2006/metadata/properties" ma:root="true" ma:fieldsID="59cb961e474cc72957c326bc3a2b12d0" ns2:_="" ns3:_="">
    <xsd:import namespace="397f7c53-7dc1-4c79-905d-a5ffa8d22277"/>
    <xsd:import namespace="fdde4eae-ede3-4d0e-8252-3592e1bc43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f7c53-7dc1-4c79-905d-a5ffa8d22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e4eae-ede3-4d0e-8252-3592e1bc43c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354AE6-0940-4490-A216-E1CF46ECA683}">
  <ds:schemaRefs>
    <ds:schemaRef ds:uri="b0cba12f-fd83-4143-8c89-d789aa146b11"/>
    <ds:schemaRef ds:uri="e9952153-5aa5-42e8-8300-ccc6398e6c31"/>
    <ds:schemaRef ds:uri="fdde4eae-ede3-4d0e-8252-3592e1bc43c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A8520C3-9FC3-4BA7-8F60-CBFD699A4B3F}">
  <ds:schemaRefs>
    <ds:schemaRef ds:uri="397f7c53-7dc1-4c79-905d-a5ffa8d22277"/>
    <ds:schemaRef ds:uri="fdde4eae-ede3-4d0e-8252-3592e1bc43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B5FDAA4-1A02-47BE-BADE-08054F1F84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1118</Words>
  <Application>Microsoft Office PowerPoint</Application>
  <PresentationFormat>Widescreen</PresentationFormat>
  <Paragraphs>177</Paragraphs>
  <Slides>22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Baskerville Old Face</vt:lpstr>
      <vt:lpstr>Calibri</vt:lpstr>
      <vt:lpstr>Verdana</vt:lpstr>
      <vt:lpstr>Wingdings</vt:lpstr>
      <vt:lpstr>360 Huntington</vt:lpstr>
      <vt:lpstr>360 Huntington</vt:lpstr>
      <vt:lpstr>think-cell Slide</vt:lpstr>
      <vt:lpstr>PowerPoint Presentation</vt:lpstr>
      <vt:lpstr>AGENDA</vt:lpstr>
      <vt:lpstr>Company Overview</vt:lpstr>
      <vt:lpstr>Key Statistics</vt:lpstr>
      <vt:lpstr>Business Segments Revenues</vt:lpstr>
      <vt:lpstr>SWOT ANALYSIS</vt:lpstr>
      <vt:lpstr>SECTOR &amp; INDUSTRY OVERVIEW</vt:lpstr>
      <vt:lpstr>SECTOR &amp; INDUSTRY OVERVIEW</vt:lpstr>
      <vt:lpstr>SECTOR &amp; INDUSTRY OVERVIEW</vt:lpstr>
      <vt:lpstr>COMPETITOR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Considerations</vt:lpstr>
      <vt:lpstr>Valuation</vt:lpstr>
      <vt:lpstr>Thank You</vt:lpstr>
      <vt:lpstr>Dividends</vt:lpstr>
      <vt:lpstr>PowerPoint Presentation</vt:lpstr>
      <vt:lpstr>Ratios</vt:lpstr>
      <vt:lpstr>Customers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Younis Shuaib</dc:creator>
  <cp:lastModifiedBy>Krishna Patel</cp:lastModifiedBy>
  <cp:revision>9</cp:revision>
  <dcterms:created xsi:type="dcterms:W3CDTF">2018-09-10T00:38:04Z</dcterms:created>
  <dcterms:modified xsi:type="dcterms:W3CDTF">2024-03-08T19:17:10Z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0x01010024EE656D620B92408B7F785E4E1FEFFE</vt:lpwstr>
  </property>
  <property fmtid="{D5CDD505-2E9C-101B-9397-08002B2CF9AE}" pid="3" name="MediaServiceImageTags">
    <vt:lpwstr/>
  </property>
</Properties>
</file>